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8" r:id="rId5"/>
    <p:sldId id="347" r:id="rId6"/>
    <p:sldId id="351" r:id="rId7"/>
    <p:sldId id="352" r:id="rId8"/>
    <p:sldId id="349" r:id="rId9"/>
    <p:sldId id="350" r:id="rId10"/>
    <p:sldId id="276" r:id="rId1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B"/>
    <a:srgbClr val="0071A8"/>
    <a:srgbClr val="002060"/>
    <a:srgbClr val="61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5" autoAdjust="0"/>
    <p:restoredTop sz="94660"/>
  </p:normalViewPr>
  <p:slideViewPr>
    <p:cSldViewPr>
      <p:cViewPr varScale="1">
        <p:scale>
          <a:sx n="85" d="100"/>
          <a:sy n="85" d="100"/>
        </p:scale>
        <p:origin x="126" y="48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8B3A6A6-BCA4-4953-82A3-5DABF344DF31}" type="datetimeFigureOut">
              <a:rPr lang="es-ES" smtClean="0"/>
              <a:t>31/03/2020</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832A5C3-6E7B-40CB-A705-47BE4D0587A7}" type="slidenum">
              <a:rPr lang="es-ES" smtClean="0"/>
              <a:t>‹Nº›</a:t>
            </a:fld>
            <a:endParaRPr lang="es-ES" dirty="0"/>
          </a:p>
        </p:txBody>
      </p:sp>
    </p:spTree>
    <p:extLst>
      <p:ext uri="{BB962C8B-B14F-4D97-AF65-F5344CB8AC3E}">
        <p14:creationId xmlns:p14="http://schemas.microsoft.com/office/powerpoint/2010/main" val="1079894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32BDD0B7-DFEA-4E5D-85C4-A8952276218D}" type="datetimeFigureOut">
              <a:rPr lang="es-ES" smtClean="0"/>
              <a:t>31/03/2020</a:t>
            </a:fld>
            <a:endParaRPr lang="es-ES" dirty="0"/>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F21DF108-55CB-406E-90A5-2E3BB1112AF7}" type="slidenum">
              <a:rPr lang="es-ES" smtClean="0"/>
              <a:t>‹Nº›</a:t>
            </a:fld>
            <a:endParaRPr lang="es-ES" dirty="0"/>
          </a:p>
        </p:txBody>
      </p:sp>
    </p:spTree>
    <p:extLst>
      <p:ext uri="{BB962C8B-B14F-4D97-AF65-F5344CB8AC3E}">
        <p14:creationId xmlns:p14="http://schemas.microsoft.com/office/powerpoint/2010/main" val="204714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EB0724D-5F1E-4775-97F2-34DEEC61EA1B}" type="datetimeFigureOut">
              <a:rPr lang="es-ES" smtClean="0"/>
              <a:pPr/>
              <a:t>31/03/2020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E51FF87-6A97-4492-A04D-688507128C4A}"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pic>
        <p:nvPicPr>
          <p:cNvPr id="10" name="Imagen 9">
            <a:extLst>
              <a:ext uri="{FF2B5EF4-FFF2-40B4-BE49-F238E27FC236}">
                <a16:creationId xmlns:a16="http://schemas.microsoft.com/office/drawing/2014/main" id="{D5D018F0-17F2-CC40-8DAD-4EFCA566E7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269" b="7774"/>
          <a:stretch/>
        </p:blipFill>
        <p:spPr>
          <a:xfrm>
            <a:off x="0" y="-1"/>
            <a:ext cx="12252683" cy="6858001"/>
          </a:xfrm>
          <a:prstGeom prst="rect">
            <a:avLst/>
          </a:prstGeom>
        </p:spPr>
      </p:pic>
      <p:pic>
        <p:nvPicPr>
          <p:cNvPr id="5" name="Imagen 4">
            <a:extLst>
              <a:ext uri="{FF2B5EF4-FFF2-40B4-BE49-F238E27FC236}">
                <a16:creationId xmlns:a16="http://schemas.microsoft.com/office/drawing/2014/main" id="{FE68AFAE-78AB-C645-8BC0-141D4A5269B2}"/>
              </a:ext>
            </a:extLst>
          </p:cNvPr>
          <p:cNvPicPr>
            <a:picLocks noChangeAspect="1"/>
          </p:cNvPicPr>
          <p:nvPr userDrawn="1"/>
        </p:nvPicPr>
        <p:blipFill>
          <a:blip r:embed="rId4"/>
          <a:stretch>
            <a:fillRect/>
          </a:stretch>
        </p:blipFill>
        <p:spPr>
          <a:xfrm>
            <a:off x="580551" y="620688"/>
            <a:ext cx="1749794" cy="648072"/>
          </a:xfrm>
          <a:prstGeom prst="rect">
            <a:avLst/>
          </a:prstGeom>
        </p:spPr>
      </p:pic>
    </p:spTree>
    <p:extLst>
      <p:ext uri="{BB962C8B-B14F-4D97-AF65-F5344CB8AC3E}">
        <p14:creationId xmlns:p14="http://schemas.microsoft.com/office/powerpoint/2010/main" val="405932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pic>
        <p:nvPicPr>
          <p:cNvPr id="10" name="Imagen 9">
            <a:extLst>
              <a:ext uri="{FF2B5EF4-FFF2-40B4-BE49-F238E27FC236}">
                <a16:creationId xmlns:a16="http://schemas.microsoft.com/office/drawing/2014/main" id="{D5D018F0-17F2-CC40-8DAD-4EFCA566E7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444" b="7957"/>
          <a:stretch/>
        </p:blipFill>
        <p:spPr>
          <a:xfrm>
            <a:off x="0" y="1"/>
            <a:ext cx="12190172" cy="6858000"/>
          </a:xfrm>
          <a:prstGeom prst="rect">
            <a:avLst/>
          </a:prstGeom>
        </p:spPr>
      </p:pic>
      <p:pic>
        <p:nvPicPr>
          <p:cNvPr id="5" name="Imagen 4">
            <a:extLst>
              <a:ext uri="{FF2B5EF4-FFF2-40B4-BE49-F238E27FC236}">
                <a16:creationId xmlns:a16="http://schemas.microsoft.com/office/drawing/2014/main" id="{FE68AFAE-78AB-C645-8BC0-141D4A5269B2}"/>
              </a:ext>
            </a:extLst>
          </p:cNvPr>
          <p:cNvPicPr>
            <a:picLocks noChangeAspect="1"/>
          </p:cNvPicPr>
          <p:nvPr userDrawn="1"/>
        </p:nvPicPr>
        <p:blipFill>
          <a:blip r:embed="rId4"/>
          <a:stretch>
            <a:fillRect/>
          </a:stretch>
        </p:blipFill>
        <p:spPr>
          <a:xfrm>
            <a:off x="580551" y="620688"/>
            <a:ext cx="1749794" cy="648072"/>
          </a:xfrm>
          <a:prstGeom prst="rect">
            <a:avLst/>
          </a:prstGeom>
        </p:spPr>
      </p:pic>
    </p:spTree>
    <p:extLst>
      <p:ext uri="{BB962C8B-B14F-4D97-AF65-F5344CB8AC3E}">
        <p14:creationId xmlns:p14="http://schemas.microsoft.com/office/powerpoint/2010/main" val="377556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5AF4CA-40DC-6B4A-853B-5EBC91F36E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69" r="15387"/>
          <a:stretch/>
        </p:blipFill>
        <p:spPr>
          <a:xfrm>
            <a:off x="0" y="0"/>
            <a:ext cx="3431704" cy="6858000"/>
          </a:xfrm>
          <a:prstGeom prst="rect">
            <a:avLst/>
          </a:prstGeom>
        </p:spPr>
      </p:pic>
      <p:pic>
        <p:nvPicPr>
          <p:cNvPr id="6" name="Imagen 5">
            <a:extLst>
              <a:ext uri="{FF2B5EF4-FFF2-40B4-BE49-F238E27FC236}">
                <a16:creationId xmlns:a16="http://schemas.microsoft.com/office/drawing/2014/main" id="{7D37CFC6-CDA4-064B-8E50-D30A502EA332}"/>
              </a:ext>
            </a:extLst>
          </p:cNvPr>
          <p:cNvPicPr>
            <a:picLocks noChangeAspect="1"/>
          </p:cNvPicPr>
          <p:nvPr userDrawn="1"/>
        </p:nvPicPr>
        <p:blipFill>
          <a:blip r:embed="rId3"/>
          <a:stretch>
            <a:fillRect/>
          </a:stretch>
        </p:blipFill>
        <p:spPr>
          <a:xfrm>
            <a:off x="580551" y="620688"/>
            <a:ext cx="1749794" cy="648072"/>
          </a:xfrm>
          <a:prstGeom prst="rect">
            <a:avLst/>
          </a:prstGeom>
        </p:spPr>
      </p:pic>
    </p:spTree>
    <p:extLst>
      <p:ext uri="{BB962C8B-B14F-4D97-AF65-F5344CB8AC3E}">
        <p14:creationId xmlns:p14="http://schemas.microsoft.com/office/powerpoint/2010/main" val="150486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5AF4CA-40DC-6B4A-853B-5EBC91F36E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36" t="664" r="12500" b="128"/>
          <a:stretch/>
        </p:blipFill>
        <p:spPr>
          <a:xfrm>
            <a:off x="0" y="0"/>
            <a:ext cx="3431704" cy="6858000"/>
          </a:xfrm>
          <a:prstGeom prst="rect">
            <a:avLst/>
          </a:prstGeom>
        </p:spPr>
      </p:pic>
      <p:pic>
        <p:nvPicPr>
          <p:cNvPr id="6" name="Imagen 5">
            <a:extLst>
              <a:ext uri="{FF2B5EF4-FFF2-40B4-BE49-F238E27FC236}">
                <a16:creationId xmlns:a16="http://schemas.microsoft.com/office/drawing/2014/main" id="{7D37CFC6-CDA4-064B-8E50-D30A502EA332}"/>
              </a:ext>
            </a:extLst>
          </p:cNvPr>
          <p:cNvPicPr>
            <a:picLocks noChangeAspect="1"/>
          </p:cNvPicPr>
          <p:nvPr userDrawn="1"/>
        </p:nvPicPr>
        <p:blipFill>
          <a:blip r:embed="rId3"/>
          <a:stretch>
            <a:fillRect/>
          </a:stretch>
        </p:blipFill>
        <p:spPr>
          <a:xfrm>
            <a:off x="580551" y="620688"/>
            <a:ext cx="1749794" cy="648072"/>
          </a:xfrm>
          <a:prstGeom prst="rect">
            <a:avLst/>
          </a:prstGeom>
        </p:spPr>
      </p:pic>
    </p:spTree>
    <p:extLst>
      <p:ext uri="{BB962C8B-B14F-4D97-AF65-F5344CB8AC3E}">
        <p14:creationId xmlns:p14="http://schemas.microsoft.com/office/powerpoint/2010/main" val="134759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6AA374-C0FA-7F44-AB9C-4497F75223E2}"/>
              </a:ext>
            </a:extLst>
          </p:cNvPr>
          <p:cNvSpPr/>
          <p:nvPr userDrawn="1"/>
        </p:nvSpPr>
        <p:spPr>
          <a:xfrm>
            <a:off x="5015880" y="0"/>
            <a:ext cx="7176120" cy="6858000"/>
          </a:xfrm>
          <a:prstGeom prst="rect">
            <a:avLst/>
          </a:prstGeom>
          <a:solidFill>
            <a:srgbClr val="00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88AB254-A573-C640-92AE-7270DA8F3DEA}"/>
              </a:ext>
            </a:extLst>
          </p:cNvPr>
          <p:cNvSpPr txBox="1"/>
          <p:nvPr userDrawn="1"/>
        </p:nvSpPr>
        <p:spPr>
          <a:xfrm>
            <a:off x="9120336" y="5960313"/>
            <a:ext cx="2736304" cy="307777"/>
          </a:xfrm>
          <a:prstGeom prst="rect">
            <a:avLst/>
          </a:prstGeom>
          <a:noFill/>
        </p:spPr>
        <p:txBody>
          <a:bodyPr wrap="square" rtlCol="0">
            <a:spAutoFit/>
          </a:bodyPr>
          <a:lstStyle/>
          <a:p>
            <a:pPr algn="r"/>
            <a:r>
              <a:rPr lang="es-ES" sz="1400" b="1" i="0" dirty="0" err="1">
                <a:solidFill>
                  <a:schemeClr val="bg1"/>
                </a:solidFill>
                <a:latin typeface="Work Sans SemiBold" pitchFamily="2" charset="77"/>
              </a:rPr>
              <a:t>benow.es</a:t>
            </a:r>
            <a:endParaRPr lang="es-ES" sz="1400" b="1" i="0" dirty="0">
              <a:solidFill>
                <a:schemeClr val="bg1"/>
              </a:solidFill>
              <a:latin typeface="Work Sans SemiBold" pitchFamily="2" charset="77"/>
            </a:endParaRPr>
          </a:p>
        </p:txBody>
      </p:sp>
      <p:pic>
        <p:nvPicPr>
          <p:cNvPr id="6" name="Imagen 5">
            <a:extLst>
              <a:ext uri="{FF2B5EF4-FFF2-40B4-BE49-F238E27FC236}">
                <a16:creationId xmlns:a16="http://schemas.microsoft.com/office/drawing/2014/main" id="{308CBB3C-7C05-45BC-A1A4-4A034873D9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514" y="2734565"/>
            <a:ext cx="3785351" cy="1388870"/>
          </a:xfrm>
          <a:prstGeom prst="rect">
            <a:avLst/>
          </a:prstGeom>
        </p:spPr>
      </p:pic>
      <p:sp>
        <p:nvSpPr>
          <p:cNvPr id="9" name="CuadroTexto 8">
            <a:extLst>
              <a:ext uri="{FF2B5EF4-FFF2-40B4-BE49-F238E27FC236}">
                <a16:creationId xmlns:a16="http://schemas.microsoft.com/office/drawing/2014/main" id="{87F3137F-75F9-4CF9-BE66-136F1CCADC6E}"/>
              </a:ext>
            </a:extLst>
          </p:cNvPr>
          <p:cNvSpPr txBox="1"/>
          <p:nvPr userDrawn="1"/>
        </p:nvSpPr>
        <p:spPr>
          <a:xfrm>
            <a:off x="5375920" y="5221649"/>
            <a:ext cx="2736304" cy="1015663"/>
          </a:xfrm>
          <a:prstGeom prst="rect">
            <a:avLst/>
          </a:prstGeom>
          <a:noFill/>
        </p:spPr>
        <p:txBody>
          <a:bodyPr wrap="square" rtlCol="0">
            <a:spAutoFit/>
          </a:bodyPr>
          <a:lstStyle/>
          <a:p>
            <a:pPr algn="just">
              <a:defRPr/>
            </a:pPr>
            <a:r>
              <a:rPr lang="es-ES" sz="1200" b="0" i="0" dirty="0">
                <a:solidFill>
                  <a:schemeClr val="bg1"/>
                </a:solidFill>
                <a:latin typeface="Work Sans Light" pitchFamily="2" charset="77"/>
              </a:rPr>
              <a:t>Teléfono: +34 91 907 35 00</a:t>
            </a:r>
          </a:p>
          <a:p>
            <a:pPr algn="just">
              <a:defRPr/>
            </a:pPr>
            <a:r>
              <a:rPr lang="es-ES" sz="1200" b="0" i="0" dirty="0">
                <a:solidFill>
                  <a:schemeClr val="bg1"/>
                </a:solidFill>
                <a:latin typeface="Work Sans Light" pitchFamily="2" charset="77"/>
              </a:rPr>
              <a:t>Fax: +34 91 907 29 12</a:t>
            </a:r>
          </a:p>
          <a:p>
            <a:pPr algn="just">
              <a:defRPr/>
            </a:pPr>
            <a:r>
              <a:rPr lang="es-ES" sz="1200" b="0" i="0" dirty="0">
                <a:solidFill>
                  <a:schemeClr val="bg1"/>
                </a:solidFill>
                <a:latin typeface="Work Sans Light" pitchFamily="2" charset="77"/>
              </a:rPr>
              <a:t>info@benow.es </a:t>
            </a:r>
          </a:p>
          <a:p>
            <a:pPr algn="just">
              <a:defRPr/>
            </a:pPr>
            <a:r>
              <a:rPr lang="es-ES" sz="1200" b="0" i="0" dirty="0">
                <a:solidFill>
                  <a:schemeClr val="bg1"/>
                </a:solidFill>
                <a:latin typeface="Work Sans Light" pitchFamily="2" charset="77"/>
              </a:rPr>
              <a:t>C/ Alfonso XII 38. 3ª Pl.</a:t>
            </a:r>
          </a:p>
          <a:p>
            <a:r>
              <a:rPr lang="es-ES" sz="1200" b="0" i="0" dirty="0">
                <a:solidFill>
                  <a:schemeClr val="bg1"/>
                </a:solidFill>
                <a:latin typeface="Work Sans Light" pitchFamily="2" charset="77"/>
              </a:rPr>
              <a:t>Madrid 28014</a:t>
            </a:r>
          </a:p>
        </p:txBody>
      </p:sp>
    </p:spTree>
    <p:extLst>
      <p:ext uri="{BB962C8B-B14F-4D97-AF65-F5344CB8AC3E}">
        <p14:creationId xmlns:p14="http://schemas.microsoft.com/office/powerpoint/2010/main" val="352977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s-ES_tradnl"/>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s-ES" dirty="0"/>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s-ES" dirty="0"/>
          </a:p>
        </p:txBody>
      </p:sp>
      <p:sp>
        <p:nvSpPr>
          <p:cNvPr id="7" name="Rectangle 6"/>
          <p:cNvSpPr>
            <a:spLocks noGrp="1" noChangeArrowheads="1"/>
          </p:cNvSpPr>
          <p:nvPr>
            <p:ph type="sldNum" sz="quarter" idx="12"/>
          </p:nvPr>
        </p:nvSpPr>
        <p:spPr>
          <a:xfrm>
            <a:off x="8737600" y="6356351"/>
            <a:ext cx="2844800" cy="365125"/>
          </a:xfrm>
          <a:prstGeom prst="rect">
            <a:avLst/>
          </a:prstGeom>
        </p:spPr>
        <p:txBody>
          <a:bodyPr/>
          <a:lstStyle>
            <a:lvl1pPr>
              <a:defRPr>
                <a:cs typeface="Arial" pitchFamily="34" charset="0"/>
              </a:defRPr>
            </a:lvl1pPr>
          </a:lstStyle>
          <a:p>
            <a:pPr>
              <a:defRPr/>
            </a:pPr>
            <a:fld id="{0784D58E-0226-4974-8559-E0B30A2B8EFD}" type="slidenum">
              <a:rPr lang="es-ES_tradnl"/>
              <a:pPr>
                <a:defRPr/>
              </a:pPr>
              <a:t>‹Nº›</a:t>
            </a:fld>
            <a:endParaRPr lang="es-ES_tradnl" dirty="0"/>
          </a:p>
        </p:txBody>
      </p:sp>
    </p:spTree>
    <p:extLst>
      <p:ext uri="{BB962C8B-B14F-4D97-AF65-F5344CB8AC3E}">
        <p14:creationId xmlns:p14="http://schemas.microsoft.com/office/powerpoint/2010/main" val="350746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spTree>
    <p:extLst>
      <p:ext uri="{BB962C8B-B14F-4D97-AF65-F5344CB8AC3E}">
        <p14:creationId xmlns:p14="http://schemas.microsoft.com/office/powerpoint/2010/main" val="323550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BD3DDA7-A8DE-6349-8B60-03B3FD11BCD0}"/>
              </a:ext>
            </a:extLst>
          </p:cNvPr>
          <p:cNvPicPr>
            <a:picLocks noChangeAspect="1"/>
          </p:cNvPicPr>
          <p:nvPr userDrawn="1"/>
        </p:nvPicPr>
        <p:blipFill>
          <a:blip r:embed="rId2"/>
          <a:stretch>
            <a:fillRect/>
          </a:stretch>
        </p:blipFill>
        <p:spPr>
          <a:xfrm>
            <a:off x="285508" y="332656"/>
            <a:ext cx="3074188" cy="1080120"/>
          </a:xfrm>
          <a:prstGeom prst="rect">
            <a:avLst/>
          </a:prstGeom>
        </p:spPr>
      </p:pic>
    </p:spTree>
    <p:extLst>
      <p:ext uri="{BB962C8B-B14F-4D97-AF65-F5344CB8AC3E}">
        <p14:creationId xmlns:p14="http://schemas.microsoft.com/office/powerpoint/2010/main" val="8258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8D18AC4-9855-4DCE-BFE2-3CE6FFAEFB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2656"/>
            <a:ext cx="2725052" cy="1229931"/>
          </a:xfrm>
          <a:prstGeom prst="rect">
            <a:avLst/>
          </a:prstGeom>
        </p:spPr>
      </p:pic>
    </p:spTree>
    <p:extLst>
      <p:ext uri="{BB962C8B-B14F-4D97-AF65-F5344CB8AC3E}">
        <p14:creationId xmlns:p14="http://schemas.microsoft.com/office/powerpoint/2010/main" val="10302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048ADEA-291D-6144-89DD-06B4923D015B}"/>
              </a:ext>
            </a:extLst>
          </p:cNvPr>
          <p:cNvPicPr>
            <a:picLocks noChangeAspect="1"/>
          </p:cNvPicPr>
          <p:nvPr userDrawn="1"/>
        </p:nvPicPr>
        <p:blipFill>
          <a:blip r:embed="rId2"/>
          <a:stretch>
            <a:fillRect/>
          </a:stretch>
        </p:blipFill>
        <p:spPr>
          <a:xfrm>
            <a:off x="580551" y="620688"/>
            <a:ext cx="1749794" cy="648072"/>
          </a:xfrm>
          <a:prstGeom prst="rect">
            <a:avLst/>
          </a:prstGeom>
        </p:spPr>
      </p:pic>
    </p:spTree>
    <p:extLst>
      <p:ext uri="{BB962C8B-B14F-4D97-AF65-F5344CB8AC3E}">
        <p14:creationId xmlns:p14="http://schemas.microsoft.com/office/powerpoint/2010/main" val="317613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DE1986-0732-4CB2-A361-D52C511F2E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2656"/>
            <a:ext cx="2725052" cy="1229931"/>
          </a:xfrm>
          <a:prstGeom prst="rect">
            <a:avLst/>
          </a:prstGeom>
        </p:spPr>
      </p:pic>
    </p:spTree>
    <p:extLst>
      <p:ext uri="{BB962C8B-B14F-4D97-AF65-F5344CB8AC3E}">
        <p14:creationId xmlns:p14="http://schemas.microsoft.com/office/powerpoint/2010/main" val="191302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4922E8-A3E7-A742-BF84-DF5486456044}"/>
              </a:ext>
            </a:extLst>
          </p:cNvPr>
          <p:cNvPicPr>
            <a:picLocks noChangeAspect="1"/>
          </p:cNvPicPr>
          <p:nvPr userDrawn="1"/>
        </p:nvPicPr>
        <p:blipFill>
          <a:blip r:embed="rId2"/>
          <a:stretch>
            <a:fillRect/>
          </a:stretch>
        </p:blipFill>
        <p:spPr>
          <a:xfrm>
            <a:off x="580551" y="620688"/>
            <a:ext cx="2635129" cy="529970"/>
          </a:xfrm>
          <a:prstGeom prst="rect">
            <a:avLst/>
          </a:prstGeom>
        </p:spPr>
      </p:pic>
      <p:pic>
        <p:nvPicPr>
          <p:cNvPr id="10" name="Imagen 9">
            <a:extLst>
              <a:ext uri="{FF2B5EF4-FFF2-40B4-BE49-F238E27FC236}">
                <a16:creationId xmlns:a16="http://schemas.microsoft.com/office/drawing/2014/main" id="{D5D018F0-17F2-CC40-8DAD-4EFCA566E7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920"/>
          <a:stretch/>
        </p:blipFill>
        <p:spPr>
          <a:xfrm>
            <a:off x="5087887" y="0"/>
            <a:ext cx="7106277" cy="6858000"/>
          </a:xfrm>
          <a:prstGeom prst="rect">
            <a:avLst/>
          </a:prstGeom>
        </p:spPr>
      </p:pic>
      <p:sp>
        <p:nvSpPr>
          <p:cNvPr id="11" name="Rectangle 3">
            <a:extLst>
              <a:ext uri="{FF2B5EF4-FFF2-40B4-BE49-F238E27FC236}">
                <a16:creationId xmlns:a16="http://schemas.microsoft.com/office/drawing/2014/main" id="{7029B4B5-E204-9548-B629-AFD03F399E56}"/>
              </a:ext>
            </a:extLst>
          </p:cNvPr>
          <p:cNvSpPr txBox="1">
            <a:spLocks noChangeArrowheads="1"/>
          </p:cNvSpPr>
          <p:nvPr userDrawn="1"/>
        </p:nvSpPr>
        <p:spPr bwMode="auto">
          <a:xfrm>
            <a:off x="5519936" y="2564904"/>
            <a:ext cx="5040560" cy="1221482"/>
          </a:xfrm>
          <a:prstGeom prst="rect">
            <a:avLst/>
          </a:prstGeom>
          <a:noFill/>
          <a:ln w="9525">
            <a:noFill/>
            <a:miter lim="800000"/>
            <a:headEnd/>
            <a:tailEnd/>
          </a:ln>
        </p:spPr>
        <p:txBody>
          <a:bodyPr lIns="0" tIns="0" rIns="0" bIns="0"/>
          <a:lstStyle/>
          <a:p>
            <a:pPr>
              <a:defRPr/>
            </a:pPr>
            <a:r>
              <a:rPr lang="es-ES_tradnl" altLang="en-GB" sz="3600" b="1" dirty="0">
                <a:solidFill>
                  <a:schemeClr val="bg1"/>
                </a:solidFill>
                <a:latin typeface="Bitter" panose="02000000000000000000" pitchFamily="2" charset="77"/>
              </a:rPr>
              <a:t>Titular</a:t>
            </a:r>
          </a:p>
        </p:txBody>
      </p:sp>
      <p:sp>
        <p:nvSpPr>
          <p:cNvPr id="12" name="4 CuadroTexto">
            <a:extLst>
              <a:ext uri="{FF2B5EF4-FFF2-40B4-BE49-F238E27FC236}">
                <a16:creationId xmlns:a16="http://schemas.microsoft.com/office/drawing/2014/main" id="{DC43EC00-31CF-4242-91E9-A48029BB74B0}"/>
              </a:ext>
            </a:extLst>
          </p:cNvPr>
          <p:cNvSpPr txBox="1"/>
          <p:nvPr userDrawn="1"/>
        </p:nvSpPr>
        <p:spPr>
          <a:xfrm>
            <a:off x="5551409" y="3138315"/>
            <a:ext cx="5441135" cy="1658837"/>
          </a:xfrm>
          <a:prstGeom prst="rect">
            <a:avLst/>
          </a:prstGeom>
          <a:noFill/>
          <a:ln w="9525">
            <a:noFill/>
            <a:miter lim="800000"/>
            <a:headEnd/>
            <a:tailEnd/>
          </a:ln>
        </p:spPr>
        <p:txBody>
          <a:bodyPr lIns="0" tIns="0" rIns="0" bIns="0"/>
          <a:lstStyle>
            <a:defPPr>
              <a:defRPr lang="es-ES"/>
            </a:defPPr>
            <a:lvl1pPr>
              <a:defRPr sz="3600" b="1">
                <a:solidFill>
                  <a:srgbClr val="002060"/>
                </a:solidFill>
                <a:latin typeface="Book Antiqua" pitchFamily="18" charset="0"/>
              </a:defRPr>
            </a:lvl1pPr>
          </a:lstStyle>
          <a:p>
            <a:r>
              <a:rPr lang="es-ES" sz="2000" b="0" dirty="0">
                <a:solidFill>
                  <a:schemeClr val="bg1"/>
                </a:solidFill>
                <a:latin typeface="Work Sans Light" pitchFamily="2" charset="77"/>
              </a:rPr>
              <a:t>Subtítulo</a:t>
            </a:r>
          </a:p>
          <a:p>
            <a:r>
              <a:rPr lang="es-ES" sz="2000" b="0" dirty="0">
                <a:solidFill>
                  <a:schemeClr val="bg1"/>
                </a:solidFill>
                <a:latin typeface="Work Sans Light" pitchFamily="2" charset="77"/>
              </a:rPr>
              <a:t>2ª línea</a:t>
            </a:r>
          </a:p>
          <a:p>
            <a:endParaRPr lang="es-ES" sz="2000" b="0" dirty="0">
              <a:solidFill>
                <a:schemeClr val="bg1"/>
              </a:solidFill>
              <a:latin typeface="Work Sans Light" pitchFamily="2" charset="77"/>
            </a:endParaRPr>
          </a:p>
          <a:p>
            <a:r>
              <a:rPr lang="es-ES" sz="1800" b="0" dirty="0">
                <a:solidFill>
                  <a:schemeClr val="bg1"/>
                </a:solidFill>
                <a:latin typeface="Work Sans Light" pitchFamily="2" charset="77"/>
              </a:rPr>
              <a:t>Fecha</a:t>
            </a:r>
          </a:p>
        </p:txBody>
      </p:sp>
      <p:sp>
        <p:nvSpPr>
          <p:cNvPr id="13" name="8 CuadroTexto">
            <a:extLst>
              <a:ext uri="{FF2B5EF4-FFF2-40B4-BE49-F238E27FC236}">
                <a16:creationId xmlns:a16="http://schemas.microsoft.com/office/drawing/2014/main" id="{208A0379-9C26-9D45-A345-BABCA5A5F029}"/>
              </a:ext>
            </a:extLst>
          </p:cNvPr>
          <p:cNvSpPr txBox="1"/>
          <p:nvPr userDrawn="1"/>
        </p:nvSpPr>
        <p:spPr>
          <a:xfrm>
            <a:off x="335360" y="5134451"/>
            <a:ext cx="4376751" cy="1723549"/>
          </a:xfrm>
          <a:prstGeom prst="rect">
            <a:avLst/>
          </a:prstGeom>
          <a:noFill/>
        </p:spPr>
        <p:txBody>
          <a:bodyPr wrap="square" rtlCol="0">
            <a:spAutoFit/>
          </a:bodyPr>
          <a:lstStyle/>
          <a:p>
            <a:pPr algn="just"/>
            <a:r>
              <a:rPr lang="es-ES" sz="800" b="1" dirty="0">
                <a:solidFill>
                  <a:srgbClr val="00A0DB"/>
                </a:solidFill>
                <a:latin typeface="Work Sans SemiBold" pitchFamily="2" charset="77"/>
                <a:cs typeface="Arial" panose="020B0604020202020204" pitchFamily="34" charset="0"/>
              </a:rPr>
              <a:t>PRIVADO Y CONFIDENCIAL</a:t>
            </a:r>
            <a:r>
              <a:rPr lang="es-ES" sz="800" dirty="0">
                <a:solidFill>
                  <a:srgbClr val="00A0DB"/>
                </a:solidFill>
                <a:latin typeface="Work Sans Light" pitchFamily="2" charset="77"/>
                <a:cs typeface="Arial" panose="020B0604020202020204" pitchFamily="34" charset="0"/>
              </a:rPr>
              <a:t>	</a:t>
            </a:r>
          </a:p>
          <a:p>
            <a:pPr algn="just"/>
            <a:r>
              <a:rPr lang="es-ES" sz="800" dirty="0">
                <a:solidFill>
                  <a:srgbClr val="00A0DB"/>
                </a:solidFill>
                <a:latin typeface="Work Sans Light" pitchFamily="2" charset="77"/>
                <a:cs typeface="Arial" panose="020B0604020202020204" pitchFamily="34" charset="0"/>
              </a:rPr>
              <a:t>Este informe ha sido preparado exclusivamente para el uso confidencial de los destinatarios del mismo. No aceptaremos ninguna responsabilidad hacia ningún tercero a quien le sea mostrado este informe o tenga acceso al mismo. </a:t>
            </a:r>
          </a:p>
          <a:p>
            <a:pPr algn="just"/>
            <a:r>
              <a:rPr lang="es-ES" sz="800" dirty="0">
                <a:solidFill>
                  <a:srgbClr val="00A0DB"/>
                </a:solidFill>
                <a:latin typeface="Work Sans Light" pitchFamily="2" charset="77"/>
                <a:cs typeface="Arial" panose="020B0604020202020204" pitchFamily="34" charset="0"/>
              </a:rPr>
              <a:t> </a:t>
            </a:r>
          </a:p>
          <a:p>
            <a:pPr algn="just"/>
            <a:r>
              <a:rPr lang="es-ES" sz="800" b="1" dirty="0">
                <a:solidFill>
                  <a:srgbClr val="00A0DB"/>
                </a:solidFill>
                <a:latin typeface="Work Sans SemiBold" pitchFamily="2" charset="77"/>
                <a:cs typeface="Arial" panose="020B0604020202020204" pitchFamily="34" charset="0"/>
              </a:rPr>
              <a:t>BORRADOR</a:t>
            </a:r>
          </a:p>
          <a:p>
            <a:pPr algn="just"/>
            <a:r>
              <a:rPr lang="es-ES" sz="800" dirty="0">
                <a:solidFill>
                  <a:srgbClr val="00A0DB"/>
                </a:solidFill>
                <a:latin typeface="Work Sans Light" pitchFamily="2" charset="77"/>
                <a:cs typeface="Arial" panose="020B0604020202020204" pitchFamily="34" charset="0"/>
              </a:rPr>
              <a:t>Este documento está en borrador y al mismo seguirá nuestro informe definitivo. Se proporciona exclusivamente para uso personal de tal forma que se pueda obtener información en relación con la transacción planteada y sólo bajo la condición de que comprenden que no pueden confiar en él en tanto en cuanto se trata de un borrador. No aceptamos ninguna responsabilidad con respecto al resultado de este borrador.</a:t>
            </a:r>
          </a:p>
          <a:p>
            <a:endParaRPr lang="es-ES" dirty="0">
              <a:solidFill>
                <a:srgbClr val="00A0DB"/>
              </a:solidFill>
              <a:latin typeface="Work Sans Light" pitchFamily="2" charset="77"/>
            </a:endParaRPr>
          </a:p>
        </p:txBody>
      </p:sp>
    </p:spTree>
    <p:extLst>
      <p:ext uri="{BB962C8B-B14F-4D97-AF65-F5344CB8AC3E}">
        <p14:creationId xmlns:p14="http://schemas.microsoft.com/office/powerpoint/2010/main" val="174005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6" name="Imagen 5" descr="Imagen que contiene edificio, ventana, tren, ciudad&#10;&#10;Descripción generada automáticamente">
            <a:extLst>
              <a:ext uri="{FF2B5EF4-FFF2-40B4-BE49-F238E27FC236}">
                <a16:creationId xmlns:a16="http://schemas.microsoft.com/office/drawing/2014/main" id="{2CDC323B-02ED-4179-A32D-2523AA3062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12024" y="27384"/>
            <a:ext cx="5904656" cy="6858000"/>
          </a:xfrm>
          <a:prstGeom prst="rect">
            <a:avLst/>
          </a:prstGeom>
        </p:spPr>
      </p:pic>
      <p:pic>
        <p:nvPicPr>
          <p:cNvPr id="4" name="Imagen 3">
            <a:extLst>
              <a:ext uri="{FF2B5EF4-FFF2-40B4-BE49-F238E27FC236}">
                <a16:creationId xmlns:a16="http://schemas.microsoft.com/office/drawing/2014/main" id="{B44BC43F-136F-46BD-819F-5FECE9CB85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67" y="379681"/>
            <a:ext cx="2766386" cy="1015005"/>
          </a:xfrm>
          <a:prstGeom prst="rect">
            <a:avLst/>
          </a:prstGeom>
        </p:spPr>
      </p:pic>
    </p:spTree>
    <p:extLst>
      <p:ext uri="{BB962C8B-B14F-4D97-AF65-F5344CB8AC3E}">
        <p14:creationId xmlns:p14="http://schemas.microsoft.com/office/powerpoint/2010/main" val="290283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0724D-5F1E-4775-97F2-34DEEC61EA1B}" type="datetimeFigureOut">
              <a:rPr lang="es-ES" smtClean="0"/>
              <a:pPr/>
              <a:t>31/03/2020</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FF87-6A97-4492-A04D-688507128C4A}"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 id="2147483681" r:id="rId11"/>
    <p:sldLayoutId id="2147483678" r:id="rId12"/>
    <p:sldLayoutId id="2147483682" r:id="rId13"/>
    <p:sldLayoutId id="214748367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51384" y="2708920"/>
            <a:ext cx="5472608" cy="1597918"/>
          </a:xfrm>
          <a:prstGeom prst="rect">
            <a:avLst/>
          </a:prstGeom>
          <a:noFill/>
          <a:ln w="9525">
            <a:noFill/>
            <a:miter lim="800000"/>
            <a:headEnd/>
            <a:tailEnd/>
          </a:ln>
        </p:spPr>
        <p:txBody>
          <a:bodyPr lIns="0" tIns="0" rIns="0" bIns="0"/>
          <a:lstStyle/>
          <a:p>
            <a:pPr>
              <a:defRPr/>
            </a:pPr>
            <a:r>
              <a:rPr lang="es-ES" sz="2800" b="1" dirty="0">
                <a:solidFill>
                  <a:srgbClr val="00A0DB"/>
                </a:solidFill>
                <a:latin typeface="Work Sans" panose="00000500000000000000" pitchFamily="2" charset="0"/>
              </a:rPr>
              <a:t>Campaña de Renta y Patrimonio 2019</a:t>
            </a:r>
            <a:endParaRPr lang="es-ES_tradnl" altLang="en-GB" sz="2800" b="1" dirty="0">
              <a:solidFill>
                <a:srgbClr val="00A0DB"/>
              </a:solidFill>
              <a:latin typeface="Bitter" panose="02000000000000000000" pitchFamily="2" charset="77"/>
            </a:endParaRPr>
          </a:p>
        </p:txBody>
      </p:sp>
      <p:sp>
        <p:nvSpPr>
          <p:cNvPr id="5" name="4 CuadroTexto"/>
          <p:cNvSpPr txBox="1"/>
          <p:nvPr/>
        </p:nvSpPr>
        <p:spPr>
          <a:xfrm>
            <a:off x="1511995" y="3752652"/>
            <a:ext cx="5441135" cy="252412"/>
          </a:xfrm>
          <a:prstGeom prst="rect">
            <a:avLst/>
          </a:prstGeom>
          <a:noFill/>
          <a:ln w="9525">
            <a:noFill/>
            <a:miter lim="800000"/>
            <a:headEnd/>
            <a:tailEnd/>
          </a:ln>
        </p:spPr>
        <p:txBody>
          <a:bodyPr lIns="0" tIns="0" rIns="0" bIns="0"/>
          <a:lstStyle>
            <a:defPPr>
              <a:defRPr lang="es-ES"/>
            </a:defPPr>
            <a:lvl1pPr>
              <a:defRPr sz="3600" b="1">
                <a:solidFill>
                  <a:srgbClr val="002060"/>
                </a:solidFill>
                <a:latin typeface="Book Antiqua" pitchFamily="18" charset="0"/>
              </a:defRPr>
            </a:lvl1pPr>
          </a:lstStyle>
          <a:p>
            <a:r>
              <a:rPr lang="es-ES" sz="1800" b="0" dirty="0">
                <a:solidFill>
                  <a:srgbClr val="00A0DB"/>
                </a:solidFill>
                <a:latin typeface="Work Sans Light" pitchFamily="2" charset="77"/>
              </a:rPr>
              <a:t>Abril, 2020</a:t>
            </a:r>
          </a:p>
          <a:p>
            <a:endParaRPr lang="es-ES" sz="1800" b="0" dirty="0">
              <a:solidFill>
                <a:srgbClr val="00A0DB"/>
              </a:solidFill>
              <a:latin typeface="Work Sans Light" pitchFamily="2" charset="77"/>
            </a:endParaRPr>
          </a:p>
          <a:p>
            <a:endParaRPr lang="es-ES" sz="1800" b="0" dirty="0">
              <a:solidFill>
                <a:srgbClr val="00A0DB"/>
              </a:solidFill>
              <a:latin typeface="Work Sans Light" pitchFamily="2" charset="77"/>
            </a:endParaRPr>
          </a:p>
          <a:p>
            <a:endParaRPr lang="es-ES" sz="1800" b="0" dirty="0">
              <a:solidFill>
                <a:srgbClr val="00A0DB"/>
              </a:solidFill>
              <a:latin typeface="Work Sans Light" pitchFamily="2" charset="77"/>
            </a:endParaRPr>
          </a:p>
        </p:txBody>
      </p:sp>
      <p:sp>
        <p:nvSpPr>
          <p:cNvPr id="6" name="CuadroTexto 5">
            <a:extLst>
              <a:ext uri="{FF2B5EF4-FFF2-40B4-BE49-F238E27FC236}">
                <a16:creationId xmlns:a16="http://schemas.microsoft.com/office/drawing/2014/main" id="{B2BD98EA-9021-4F99-995E-AE80F98F9E70}"/>
              </a:ext>
            </a:extLst>
          </p:cNvPr>
          <p:cNvSpPr txBox="1"/>
          <p:nvPr/>
        </p:nvSpPr>
        <p:spPr>
          <a:xfrm>
            <a:off x="551384" y="5229200"/>
            <a:ext cx="2520280" cy="646331"/>
          </a:xfrm>
          <a:prstGeom prst="rect">
            <a:avLst/>
          </a:prstGeom>
          <a:noFill/>
        </p:spPr>
        <p:txBody>
          <a:bodyPr wrap="square" rtlCol="0">
            <a:spAutoFit/>
          </a:bodyPr>
          <a:lstStyle/>
          <a:p>
            <a:r>
              <a:rPr lang="es-ES" sz="1200" b="1" dirty="0">
                <a:solidFill>
                  <a:srgbClr val="00A0DB"/>
                </a:solidFill>
                <a:latin typeface="Work Sans" panose="00000500000000000000" pitchFamily="2" charset="0"/>
              </a:rPr>
              <a:t>Fernando Castromil</a:t>
            </a:r>
          </a:p>
          <a:p>
            <a:r>
              <a:rPr lang="es-ES" sz="1200" dirty="0">
                <a:solidFill>
                  <a:srgbClr val="00A0DB"/>
                </a:solidFill>
                <a:latin typeface="Work Sans" panose="00000500000000000000" pitchFamily="2" charset="0"/>
              </a:rPr>
              <a:t>Socio Fiscal</a:t>
            </a:r>
          </a:p>
          <a:p>
            <a:r>
              <a:rPr lang="es-ES" sz="1200" dirty="0">
                <a:solidFill>
                  <a:srgbClr val="00A0DB"/>
                </a:solidFill>
                <a:latin typeface="Work Sans" panose="00000500000000000000" pitchFamily="2" charset="0"/>
              </a:rPr>
              <a:t>fernando.castromil@benow.es</a:t>
            </a:r>
          </a:p>
        </p:txBody>
      </p:sp>
      <p:sp>
        <p:nvSpPr>
          <p:cNvPr id="7" name="CuadroTexto 6">
            <a:extLst>
              <a:ext uri="{FF2B5EF4-FFF2-40B4-BE49-F238E27FC236}">
                <a16:creationId xmlns:a16="http://schemas.microsoft.com/office/drawing/2014/main" id="{86645509-78EB-436A-A4CA-1214EF90BE5F}"/>
              </a:ext>
            </a:extLst>
          </p:cNvPr>
          <p:cNvSpPr txBox="1"/>
          <p:nvPr/>
        </p:nvSpPr>
        <p:spPr>
          <a:xfrm>
            <a:off x="551384" y="5877272"/>
            <a:ext cx="2448272" cy="646331"/>
          </a:xfrm>
          <a:prstGeom prst="rect">
            <a:avLst/>
          </a:prstGeom>
          <a:noFill/>
        </p:spPr>
        <p:txBody>
          <a:bodyPr wrap="square" rtlCol="0">
            <a:spAutoFit/>
          </a:bodyPr>
          <a:lstStyle/>
          <a:p>
            <a:r>
              <a:rPr lang="es-ES" sz="1200" b="1" dirty="0">
                <a:solidFill>
                  <a:srgbClr val="00A0DB"/>
                </a:solidFill>
                <a:latin typeface="Work Sans" panose="00000500000000000000" pitchFamily="2" charset="0"/>
              </a:rPr>
              <a:t>Ignacio Oroquieta</a:t>
            </a:r>
          </a:p>
          <a:p>
            <a:r>
              <a:rPr lang="es-ES" sz="1200" dirty="0">
                <a:solidFill>
                  <a:srgbClr val="00A0DB"/>
                </a:solidFill>
                <a:latin typeface="Work Sans" panose="00000500000000000000" pitchFamily="2" charset="0"/>
              </a:rPr>
              <a:t>Socio Fiscal</a:t>
            </a:r>
          </a:p>
          <a:p>
            <a:r>
              <a:rPr lang="es-ES" sz="1200" dirty="0">
                <a:solidFill>
                  <a:srgbClr val="00A0DB"/>
                </a:solidFill>
                <a:latin typeface="Work Sans" panose="00000500000000000000" pitchFamily="2" charset="0"/>
              </a:rPr>
              <a:t>ignacio.oroquieta@benow.es</a:t>
            </a:r>
          </a:p>
        </p:txBody>
      </p:sp>
    </p:spTree>
    <p:extLst>
      <p:ext uri="{BB962C8B-B14F-4D97-AF65-F5344CB8AC3E}">
        <p14:creationId xmlns:p14="http://schemas.microsoft.com/office/powerpoint/2010/main" val="358340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268760"/>
            <a:ext cx="8064896"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Mediante la publicación del </a:t>
            </a:r>
            <a:r>
              <a:rPr lang="es-ES" sz="1200" b="1" dirty="0">
                <a:solidFill>
                  <a:srgbClr val="00A0DB"/>
                </a:solidFill>
                <a:latin typeface="Work Sans" panose="00000500000000000000" pitchFamily="2" charset="0"/>
              </a:rPr>
              <a:t>Orden HAC/253/2020, de 3 de marzo, </a:t>
            </a:r>
            <a:r>
              <a:rPr lang="es-ES" sz="1200" dirty="0">
                <a:solidFill>
                  <a:srgbClr val="00A0DB"/>
                </a:solidFill>
                <a:latin typeface="Work Sans" panose="00000500000000000000" pitchFamily="2" charset="0"/>
              </a:rPr>
              <a:t>publicada en el BOE de 19 de marzo, la Agencia Estatal de la Administración Tributaria marca el principio y el final de la campaña de renta y patrimonio 2019. </a:t>
            </a:r>
          </a:p>
          <a:p>
            <a:pPr algn="just" eaLnBrk="0" hangingPunct="0">
              <a:spcBef>
                <a:spcPct val="20000"/>
              </a:spcBef>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Así, </a:t>
            </a:r>
            <a:r>
              <a:rPr lang="es-ES" sz="1200" b="1" dirty="0">
                <a:solidFill>
                  <a:srgbClr val="00A0DB"/>
                </a:solidFill>
                <a:latin typeface="Work Sans" panose="00000500000000000000" pitchFamily="2" charset="0"/>
              </a:rPr>
              <a:t>desde el 23 de marzo </a:t>
            </a:r>
            <a:r>
              <a:rPr lang="es-ES" sz="1200" dirty="0">
                <a:solidFill>
                  <a:srgbClr val="00A0DB"/>
                </a:solidFill>
                <a:latin typeface="Work Sans" panose="00000500000000000000" pitchFamily="2" charset="0"/>
              </a:rPr>
              <a:t>los contribuyentes ya tienen la posibilidad de proceder a descargar sus datos fiscales, y a partir del </a:t>
            </a:r>
            <a:r>
              <a:rPr lang="es-ES" sz="1200" b="1" dirty="0">
                <a:solidFill>
                  <a:srgbClr val="00A0DB"/>
                </a:solidFill>
                <a:latin typeface="Work Sans" panose="00000500000000000000" pitchFamily="2" charset="0"/>
              </a:rPr>
              <a:t>1 de abril </a:t>
            </a:r>
            <a:r>
              <a:rPr lang="es-ES" sz="1200" dirty="0">
                <a:solidFill>
                  <a:srgbClr val="00A0DB"/>
                </a:solidFill>
                <a:latin typeface="Work Sans" panose="00000500000000000000" pitchFamily="2" charset="0"/>
              </a:rPr>
              <a:t>tendrán la posibilidad de acceder al borrador de la declaración del Impuesto sobre la Renta de las Personas Físicas (en adelante, IRPF) y en su caso, proceder a su presentación. Igualmente, las declaraciones del Impuesto sobre el Patrimonio (en adelante, IP) podrán ser presentadas desde el 1 de abril.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El plazo de presentación de ambas declaraciones se extenderá desde dicha fecha, hasta el </a:t>
            </a:r>
            <a:r>
              <a:rPr lang="es-ES" sz="1200" b="1" dirty="0">
                <a:solidFill>
                  <a:srgbClr val="00A0DB"/>
                </a:solidFill>
                <a:latin typeface="Work Sans" panose="00000500000000000000" pitchFamily="2" charset="0"/>
              </a:rPr>
              <a:t>30 de junio de 2020</a:t>
            </a:r>
            <a:r>
              <a:rPr lang="es-ES" sz="1200" dirty="0">
                <a:solidFill>
                  <a:srgbClr val="00A0DB"/>
                </a:solidFill>
                <a:latin typeface="Work Sans" panose="00000500000000000000" pitchFamily="2" charset="0"/>
              </a:rPr>
              <a:t>, inclusive.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cuanto al </a:t>
            </a:r>
            <a:r>
              <a:rPr lang="es-ES" sz="1200" b="1" dirty="0">
                <a:solidFill>
                  <a:srgbClr val="00A0DB"/>
                </a:solidFill>
                <a:latin typeface="Work Sans" panose="00000500000000000000" pitchFamily="2" charset="0"/>
              </a:rPr>
              <a:t>plazo de domiciliación</a:t>
            </a:r>
            <a:r>
              <a:rPr lang="es-ES" sz="1200" dirty="0">
                <a:solidFill>
                  <a:srgbClr val="00A0DB"/>
                </a:solidFill>
                <a:latin typeface="Work Sans" panose="00000500000000000000" pitchFamily="2" charset="0"/>
              </a:rPr>
              <a:t> de aquellas declaraciones de IRPF con resultado a ingresar, y las correspondientes al IP presentadas por contribuyentes residentes en Comunidades Autónomas en las que el mismo no esté bonificado, el mismo se extiende desde </a:t>
            </a:r>
            <a:r>
              <a:rPr lang="es-ES" sz="1200" b="1" dirty="0">
                <a:solidFill>
                  <a:srgbClr val="00A0DB"/>
                </a:solidFill>
                <a:latin typeface="Work Sans" panose="00000500000000000000" pitchFamily="2" charset="0"/>
              </a:rPr>
              <a:t>el 1 de abril hasta el 25 de junio</a:t>
            </a:r>
            <a:r>
              <a:rPr lang="es-ES" sz="1200" dirty="0">
                <a:solidFill>
                  <a:srgbClr val="00A0DB"/>
                </a:solidFill>
                <a:latin typeface="Work Sans" panose="00000500000000000000" pitchFamily="2" charset="0"/>
              </a:rPr>
              <a:t>, inclusive. No obstante, si se opta por domiciliar únicamente el segundo plazo del Impuesto sobre la Renta de las Personas Físicas, la misma podrá realizarse hasta el 30 de junio de 2020, inclusive.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caso de domiciliación del pago, los </a:t>
            </a:r>
            <a:r>
              <a:rPr lang="es-ES" sz="1200" b="1" dirty="0">
                <a:solidFill>
                  <a:srgbClr val="00A0DB"/>
                </a:solidFill>
                <a:latin typeface="Work Sans" panose="00000500000000000000" pitchFamily="2" charset="0"/>
              </a:rPr>
              <a:t>cargos</a:t>
            </a:r>
            <a:r>
              <a:rPr lang="es-ES" sz="1200" dirty="0">
                <a:solidFill>
                  <a:srgbClr val="00A0DB"/>
                </a:solidFill>
                <a:latin typeface="Work Sans" panose="00000500000000000000" pitchFamily="2" charset="0"/>
              </a:rPr>
              <a:t> en las cuentas bancarias se realizarán los días </a:t>
            </a:r>
            <a:r>
              <a:rPr lang="es-ES" sz="1200" b="1" dirty="0">
                <a:solidFill>
                  <a:srgbClr val="00A0DB"/>
                </a:solidFill>
                <a:latin typeface="Work Sans" panose="00000500000000000000" pitchFamily="2" charset="0"/>
              </a:rPr>
              <a:t>30 de junio y 5 de noviembre</a:t>
            </a:r>
            <a:r>
              <a:rPr lang="es-ES" sz="1200" dirty="0">
                <a:solidFill>
                  <a:srgbClr val="00A0DB"/>
                </a:solidFill>
                <a:latin typeface="Work Sans" panose="00000500000000000000" pitchFamily="2" charset="0"/>
              </a:rPr>
              <a:t>, respectivamente.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itchFamily="2" charset="77"/>
            </a:endParaRPr>
          </a:p>
        </p:txBody>
      </p:sp>
      <p:sp>
        <p:nvSpPr>
          <p:cNvPr id="9" name="Rectangle 3">
            <a:extLst>
              <a:ext uri="{FF2B5EF4-FFF2-40B4-BE49-F238E27FC236}">
                <a16:creationId xmlns:a16="http://schemas.microsoft.com/office/drawing/2014/main" id="{E4C0C3DB-8E4E-BF43-940F-13EF536A00E0}"/>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INICIO DE LA CAMPAÑA Y PLAZOS DE PRESENTACIÓN</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299310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052736"/>
            <a:ext cx="8064896"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cuanto a los contribuyentes </a:t>
            </a:r>
            <a:r>
              <a:rPr lang="es-ES" sz="1200" b="1" dirty="0">
                <a:solidFill>
                  <a:srgbClr val="00A0DB"/>
                </a:solidFill>
                <a:latin typeface="Work Sans" panose="00000500000000000000" pitchFamily="2" charset="0"/>
              </a:rPr>
              <a:t>no obligados a declarar</a:t>
            </a:r>
            <a:r>
              <a:rPr lang="es-ES" sz="1200" dirty="0">
                <a:solidFill>
                  <a:srgbClr val="00A0DB"/>
                </a:solidFill>
                <a:latin typeface="Work Sans" panose="00000500000000000000" pitchFamily="2" charset="0"/>
              </a:rPr>
              <a:t>, se ha de atender a los siguientes límites: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Aquellos que únicamente obtengan </a:t>
            </a:r>
            <a:r>
              <a:rPr lang="es-ES" sz="1200" b="1" dirty="0">
                <a:solidFill>
                  <a:srgbClr val="00A0DB"/>
                </a:solidFill>
                <a:latin typeface="Work Sans" panose="00000500000000000000" pitchFamily="2" charset="0"/>
              </a:rPr>
              <a:t>rendimientos del trabajo</a:t>
            </a:r>
            <a:r>
              <a:rPr lang="es-ES" sz="1200" dirty="0">
                <a:solidFill>
                  <a:srgbClr val="00A0DB"/>
                </a:solidFill>
                <a:latin typeface="Work Sans" panose="00000500000000000000" pitchFamily="2" charset="0"/>
              </a:rPr>
              <a:t>, del </a:t>
            </a:r>
            <a:r>
              <a:rPr lang="es-ES" sz="1200" b="1" dirty="0">
                <a:solidFill>
                  <a:srgbClr val="00A0DB"/>
                </a:solidFill>
                <a:latin typeface="Work Sans" panose="00000500000000000000" pitchFamily="2" charset="0"/>
              </a:rPr>
              <a:t>capital</a:t>
            </a:r>
            <a:r>
              <a:rPr lang="es-ES" sz="1200" dirty="0">
                <a:solidFill>
                  <a:srgbClr val="00A0DB"/>
                </a:solidFill>
                <a:latin typeface="Work Sans" panose="00000500000000000000" pitchFamily="2" charset="0"/>
              </a:rPr>
              <a:t> (mobiliario o inmobiliario), de </a:t>
            </a:r>
            <a:r>
              <a:rPr lang="es-ES" sz="1200" b="1" dirty="0">
                <a:solidFill>
                  <a:srgbClr val="00A0DB"/>
                </a:solidFill>
                <a:latin typeface="Work Sans" panose="00000500000000000000" pitchFamily="2" charset="0"/>
              </a:rPr>
              <a:t>actividades económicas y ganancias patrimoniales</a:t>
            </a:r>
            <a:r>
              <a:rPr lang="es-ES" sz="1200" dirty="0">
                <a:solidFill>
                  <a:srgbClr val="00A0DB"/>
                </a:solidFill>
                <a:latin typeface="Work Sans" panose="00000500000000000000" pitchFamily="2" charset="0"/>
              </a:rPr>
              <a:t>, </a:t>
            </a:r>
            <a:r>
              <a:rPr lang="es-ES" sz="1200" b="1" dirty="0">
                <a:solidFill>
                  <a:srgbClr val="00A0DB"/>
                </a:solidFill>
                <a:latin typeface="Work Sans" panose="00000500000000000000" pitchFamily="2" charset="0"/>
              </a:rPr>
              <a:t>hasta un importe máximo conjunto de 1.000 euros anuales</a:t>
            </a:r>
            <a:r>
              <a:rPr lang="es-ES" sz="1200" dirty="0">
                <a:solidFill>
                  <a:srgbClr val="00A0DB"/>
                </a:solidFill>
                <a:latin typeface="Work Sans" panose="00000500000000000000" pitchFamily="2" charset="0"/>
              </a:rPr>
              <a:t>, y </a:t>
            </a:r>
            <a:r>
              <a:rPr lang="es-ES" sz="1200" b="1" dirty="0">
                <a:solidFill>
                  <a:srgbClr val="00A0DB"/>
                </a:solidFill>
                <a:latin typeface="Work Sans" panose="00000500000000000000" pitchFamily="2" charset="0"/>
              </a:rPr>
              <a:t>pérdidas patrimoniales de cuantía inferior a 500 euros</a:t>
            </a:r>
            <a:r>
              <a:rPr lang="es-ES" sz="1200" dirty="0">
                <a:solidFill>
                  <a:srgbClr val="00A0DB"/>
                </a:solidFill>
                <a:latin typeface="Work Sans" panose="00000500000000000000" pitchFamily="2" charset="0"/>
              </a:rPr>
              <a:t>, en tributación individual o conjunta. </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Aquellos contribuyentes que, </a:t>
            </a:r>
            <a:r>
              <a:rPr lang="es-ES" sz="1200" b="1" dirty="0">
                <a:solidFill>
                  <a:srgbClr val="00A0DB"/>
                </a:solidFill>
                <a:latin typeface="Work Sans" panose="00000500000000000000" pitchFamily="2" charset="0"/>
              </a:rPr>
              <a:t>de forma individual o conjunta, y exclusiva: </a:t>
            </a: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a:t>
            </a:r>
            <a:r>
              <a:rPr lang="es-ES" sz="1200" dirty="0">
                <a:solidFill>
                  <a:srgbClr val="00A0DB"/>
                </a:solidFill>
                <a:latin typeface="Work Sans" panose="00000500000000000000" pitchFamily="2" charset="0"/>
              </a:rPr>
              <a:t>de </a:t>
            </a:r>
            <a:r>
              <a:rPr lang="es-ES" sz="1200" b="1" dirty="0">
                <a:solidFill>
                  <a:srgbClr val="00A0DB"/>
                </a:solidFill>
                <a:latin typeface="Work Sans" panose="00000500000000000000" pitchFamily="2" charset="0"/>
              </a:rPr>
              <a:t>hasta 22.000 euros y provengan de un solo pagador</a:t>
            </a:r>
            <a:r>
              <a:rPr lang="es-ES" sz="1200" dirty="0">
                <a:solidFill>
                  <a:srgbClr val="00A0DB"/>
                </a:solidFill>
                <a:latin typeface="Work Sans" panose="00000500000000000000" pitchFamily="2" charset="0"/>
              </a:rPr>
              <a:t>. Igualmente, este límite aplica a aquellos que únicamente obtengan determinados rendimientos del trabajo (i.e. pensiones y haberes pasivos percibidos de los regímenes públicos de la Seguridad Social, prestaciones percibidas por los beneficiarios de mutualidades generales obligatorias de funcionarios, colegios de huérfanos y otras entidades similares, etc.)</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a:t>
            </a:r>
            <a:r>
              <a:rPr lang="es-ES" sz="1200" dirty="0">
                <a:solidFill>
                  <a:srgbClr val="00A0DB"/>
                </a:solidFill>
                <a:latin typeface="Work Sans" panose="00000500000000000000" pitchFamily="2" charset="0"/>
              </a:rPr>
              <a:t>de hasta </a:t>
            </a:r>
            <a:r>
              <a:rPr lang="es-ES" sz="1200" b="1" dirty="0">
                <a:solidFill>
                  <a:srgbClr val="00A0DB"/>
                </a:solidFill>
                <a:latin typeface="Work Sans" panose="00000500000000000000" pitchFamily="2" charset="0"/>
              </a:rPr>
              <a:t>22.000 euros y provengan de varios pagadores</a:t>
            </a:r>
            <a:r>
              <a:rPr lang="es-ES" sz="1200" dirty="0">
                <a:solidFill>
                  <a:srgbClr val="00A0DB"/>
                </a:solidFill>
                <a:latin typeface="Work Sans" panose="00000500000000000000" pitchFamily="2" charset="0"/>
              </a:rPr>
              <a:t>, siempre que las cantidades percibidas del segundo y restantes pagadores, por orden de cuantía, </a:t>
            </a:r>
            <a:r>
              <a:rPr lang="es-ES" sz="1200" b="1" dirty="0">
                <a:solidFill>
                  <a:srgbClr val="00A0DB"/>
                </a:solidFill>
                <a:latin typeface="Work Sans" panose="00000500000000000000" pitchFamily="2" charset="0"/>
              </a:rPr>
              <a:t>no superen </a:t>
            </a:r>
            <a:r>
              <a:rPr lang="es-ES" sz="1200" dirty="0">
                <a:solidFill>
                  <a:srgbClr val="00A0DB"/>
                </a:solidFill>
                <a:latin typeface="Work Sans" panose="00000500000000000000" pitchFamily="2" charset="0"/>
              </a:rPr>
              <a:t>en su conjunto la cantidad de </a:t>
            </a:r>
            <a:r>
              <a:rPr lang="es-ES" sz="1200" b="1" dirty="0">
                <a:solidFill>
                  <a:srgbClr val="00A0DB"/>
                </a:solidFill>
                <a:latin typeface="Work Sans" panose="00000500000000000000" pitchFamily="2" charset="0"/>
              </a:rPr>
              <a:t>1.500 euros anuales</a:t>
            </a:r>
            <a:r>
              <a:rPr lang="es-ES" sz="1200" dirty="0">
                <a:solidFill>
                  <a:srgbClr val="00A0DB"/>
                </a:solidFill>
                <a:latin typeface="Work Sans" panose="00000500000000000000" pitchFamily="2" charset="0"/>
              </a:rPr>
              <a:t>.</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a:t>
            </a:r>
            <a:r>
              <a:rPr lang="es-ES" sz="1200" dirty="0">
                <a:solidFill>
                  <a:srgbClr val="00A0DB"/>
                </a:solidFill>
                <a:latin typeface="Work Sans" panose="00000500000000000000" pitchFamily="2" charset="0"/>
              </a:rPr>
              <a:t> de hasta </a:t>
            </a:r>
            <a:r>
              <a:rPr lang="es-ES" sz="1200" b="1" dirty="0">
                <a:solidFill>
                  <a:srgbClr val="00A0DB"/>
                </a:solidFill>
                <a:latin typeface="Work Sans" panose="00000500000000000000" pitchFamily="2" charset="0"/>
              </a:rPr>
              <a:t>14.000 euros y procedan de más de un pagador</a:t>
            </a:r>
            <a:r>
              <a:rPr lang="es-ES" sz="1200" dirty="0">
                <a:solidFill>
                  <a:srgbClr val="00A0DB"/>
                </a:solidFill>
                <a:latin typeface="Work Sans" panose="00000500000000000000" pitchFamily="2" charset="0"/>
              </a:rPr>
              <a:t>, siempre que las cantidades percibidas del segundo y restantes pagadores, por orden de cuantía, </a:t>
            </a:r>
            <a:r>
              <a:rPr lang="es-ES" sz="1200" b="1" dirty="0">
                <a:solidFill>
                  <a:srgbClr val="00A0DB"/>
                </a:solidFill>
                <a:latin typeface="Work Sans" panose="00000500000000000000" pitchFamily="2" charset="0"/>
              </a:rPr>
              <a:t>superen</a:t>
            </a:r>
            <a:r>
              <a:rPr lang="es-ES" sz="1200" dirty="0">
                <a:solidFill>
                  <a:srgbClr val="00A0DB"/>
                </a:solidFill>
                <a:latin typeface="Work Sans" panose="00000500000000000000" pitchFamily="2" charset="0"/>
              </a:rPr>
              <a:t> en su conjunto la cantidad de </a:t>
            </a:r>
            <a:r>
              <a:rPr lang="es-ES" sz="1200" b="1" dirty="0">
                <a:solidFill>
                  <a:srgbClr val="00A0DB"/>
                </a:solidFill>
                <a:latin typeface="Work Sans" panose="00000500000000000000" pitchFamily="2" charset="0"/>
              </a:rPr>
              <a:t>1.500 euros anuales</a:t>
            </a:r>
            <a:r>
              <a:rPr lang="es-ES" sz="1200" dirty="0">
                <a:solidFill>
                  <a:srgbClr val="00A0DB"/>
                </a:solidFill>
                <a:latin typeface="Work Sans" panose="00000500000000000000" pitchFamily="2" charset="0"/>
              </a:rPr>
              <a:t>.</a:t>
            </a:r>
          </a:p>
          <a:p>
            <a:pPr marL="1200150" lvl="2"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itchFamily="2" charset="77"/>
            </a:endParaRPr>
          </a:p>
        </p:txBody>
      </p:sp>
      <p:sp>
        <p:nvSpPr>
          <p:cNvPr id="9" name="Rectangle 3">
            <a:extLst>
              <a:ext uri="{FF2B5EF4-FFF2-40B4-BE49-F238E27FC236}">
                <a16:creationId xmlns:a16="http://schemas.microsoft.com/office/drawing/2014/main" id="{E4C0C3DB-8E4E-BF43-940F-13EF536A00E0}"/>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NO OBLIGACIÓN DE DECLARAR</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176260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1052736"/>
            <a:ext cx="806489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Perciban </a:t>
            </a:r>
            <a:r>
              <a:rPr lang="es-ES" sz="1200" b="1" dirty="0">
                <a:solidFill>
                  <a:srgbClr val="00A0DB"/>
                </a:solidFill>
                <a:latin typeface="Work Sans" panose="00000500000000000000" pitchFamily="2" charset="0"/>
              </a:rPr>
              <a:t>pensiones compensatorias o anualidades por alimentos</a:t>
            </a:r>
            <a:r>
              <a:rPr lang="es-ES" sz="1200" dirty="0">
                <a:solidFill>
                  <a:srgbClr val="00A0DB"/>
                </a:solidFill>
                <a:latin typeface="Work Sans" panose="00000500000000000000" pitchFamily="2" charset="0"/>
              </a:rPr>
              <a:t> distintas de las percibidas por decisión judicial de hasta </a:t>
            </a:r>
            <a:r>
              <a:rPr lang="es-ES" sz="1200" b="1" dirty="0">
                <a:solidFill>
                  <a:srgbClr val="00A0DB"/>
                </a:solidFill>
                <a:latin typeface="Work Sans" panose="00000500000000000000" pitchFamily="2" charset="0"/>
              </a:rPr>
              <a:t>14.000 euros. </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de hasta 14.000 euros </a:t>
            </a:r>
            <a:r>
              <a:rPr lang="es-ES" sz="1200" dirty="0">
                <a:solidFill>
                  <a:srgbClr val="00A0DB"/>
                </a:solidFill>
                <a:latin typeface="Work Sans" panose="00000500000000000000" pitchFamily="2" charset="0"/>
              </a:rPr>
              <a:t>y el pagador no haya tenido obligación de </a:t>
            </a:r>
            <a:r>
              <a:rPr lang="es-ES" sz="1200" b="1" dirty="0">
                <a:solidFill>
                  <a:srgbClr val="00A0DB"/>
                </a:solidFill>
                <a:latin typeface="Work Sans" panose="00000500000000000000" pitchFamily="2" charset="0"/>
              </a:rPr>
              <a:t>retener</a:t>
            </a:r>
            <a:r>
              <a:rPr lang="es-ES" sz="1200" dirty="0">
                <a:solidFill>
                  <a:srgbClr val="00A0DB"/>
                </a:solidFill>
                <a:latin typeface="Work Sans" panose="00000500000000000000" pitchFamily="2" charset="0"/>
              </a:rPr>
              <a:t>. </a:t>
            </a:r>
          </a:p>
          <a:p>
            <a:pPr marL="1200150" lvl="2" indent="-285750" algn="just" eaLnBrk="0" hangingPunct="0">
              <a:spcBef>
                <a:spcPct val="20000"/>
              </a:spcBef>
              <a:buFont typeface="Work Sans" panose="00000500000000000000" pitchFamily="2" charset="0"/>
              <a:buChar char="−"/>
            </a:pPr>
            <a:endParaRPr lang="es-ES" sz="1200"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rendimientos del trabajo de hasta 14.000 euros sujetos a un tipo fijo de retención.</a:t>
            </a:r>
          </a:p>
          <a:p>
            <a:pPr marL="1200150" lvl="2" indent="-285750" algn="just" eaLnBrk="0" hangingPunct="0">
              <a:spcBef>
                <a:spcPct val="20000"/>
              </a:spcBef>
              <a:buFont typeface="Work Sans" panose="00000500000000000000" pitchFamily="2" charset="0"/>
              <a:buChar char="−"/>
            </a:pPr>
            <a:endParaRPr lang="es-ES" sz="1200" b="1"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Perciban </a:t>
            </a:r>
            <a:r>
              <a:rPr lang="es-ES" sz="1200" b="1" dirty="0">
                <a:solidFill>
                  <a:srgbClr val="00A0DB"/>
                </a:solidFill>
                <a:latin typeface="Work Sans" panose="00000500000000000000" pitchFamily="2" charset="0"/>
              </a:rPr>
              <a:t>dividendos, intereses y ganancias patrimoniales </a:t>
            </a:r>
            <a:r>
              <a:rPr lang="es-ES" sz="1200" dirty="0">
                <a:solidFill>
                  <a:srgbClr val="00A0DB"/>
                </a:solidFill>
                <a:latin typeface="Work Sans" panose="00000500000000000000" pitchFamily="2" charset="0"/>
              </a:rPr>
              <a:t>sometidos a retención con un </a:t>
            </a:r>
            <a:r>
              <a:rPr lang="es-ES" sz="1200" b="1" dirty="0">
                <a:solidFill>
                  <a:srgbClr val="00A0DB"/>
                </a:solidFill>
                <a:latin typeface="Work Sans" panose="00000500000000000000" pitchFamily="2" charset="0"/>
              </a:rPr>
              <a:t>límite conjunto de 1.600 euros.</a:t>
            </a:r>
          </a:p>
          <a:p>
            <a:pPr marL="1200150" lvl="2" indent="-285750" algn="just" eaLnBrk="0" hangingPunct="0">
              <a:spcBef>
                <a:spcPct val="20000"/>
              </a:spcBef>
              <a:buFont typeface="Work Sans" panose="00000500000000000000" pitchFamily="2" charset="0"/>
              <a:buChar char="−"/>
            </a:pPr>
            <a:endParaRPr lang="es-ES" sz="1200" b="1" dirty="0">
              <a:solidFill>
                <a:srgbClr val="00A0DB"/>
              </a:solidFill>
              <a:latin typeface="Work Sans" panose="00000500000000000000" pitchFamily="2" charset="0"/>
            </a:endParaRPr>
          </a:p>
          <a:p>
            <a:pPr marL="1200150" lvl="2" indent="-285750" algn="just" eaLnBrk="0" hangingPunct="0">
              <a:spcBef>
                <a:spcPct val="20000"/>
              </a:spcBef>
              <a:buFont typeface="Work Sans" panose="00000500000000000000" pitchFamily="2" charset="0"/>
              <a:buChar char="−"/>
            </a:pPr>
            <a:r>
              <a:rPr lang="es-ES" sz="1200" dirty="0">
                <a:solidFill>
                  <a:srgbClr val="00A0DB"/>
                </a:solidFill>
                <a:latin typeface="Work Sans" panose="00000500000000000000" pitchFamily="2" charset="0"/>
              </a:rPr>
              <a:t>Obtengan </a:t>
            </a:r>
            <a:r>
              <a:rPr lang="es-ES" sz="1200" b="1" dirty="0">
                <a:solidFill>
                  <a:srgbClr val="00A0DB"/>
                </a:solidFill>
                <a:latin typeface="Work Sans" panose="00000500000000000000" pitchFamily="2" charset="0"/>
              </a:rPr>
              <a:t>rentas inmobiliarias imputadas </a:t>
            </a:r>
            <a:r>
              <a:rPr lang="es-ES" sz="1200" dirty="0">
                <a:solidFill>
                  <a:srgbClr val="00A0DB"/>
                </a:solidFill>
                <a:latin typeface="Work Sans" panose="00000500000000000000" pitchFamily="2" charset="0"/>
              </a:rPr>
              <a:t>(como consecuencia de la disposición de inmuebles que, no constituyendo la vivienda habitual del contribuyente, no estén arrendados ni afectos a una actividad económica), </a:t>
            </a:r>
            <a:r>
              <a:rPr lang="es-ES" sz="1200" b="1" dirty="0">
                <a:solidFill>
                  <a:srgbClr val="00A0DB"/>
                </a:solidFill>
                <a:latin typeface="Work Sans" panose="00000500000000000000" pitchFamily="2" charset="0"/>
              </a:rPr>
              <a:t>rendimientos del capital mobiliario </a:t>
            </a:r>
            <a:r>
              <a:rPr lang="es-ES" sz="1200" dirty="0">
                <a:solidFill>
                  <a:srgbClr val="00A0DB"/>
                </a:solidFill>
                <a:latin typeface="Work Sans" panose="00000500000000000000" pitchFamily="2" charset="0"/>
              </a:rPr>
              <a:t>no sujetos a retención derivados de Letras del Tesoro y </a:t>
            </a:r>
            <a:r>
              <a:rPr lang="es-ES" sz="1200" b="1" dirty="0">
                <a:solidFill>
                  <a:srgbClr val="00A0DB"/>
                </a:solidFill>
                <a:latin typeface="Work Sans" panose="00000500000000000000" pitchFamily="2" charset="0"/>
              </a:rPr>
              <a:t>subvenciones para la adquisición de viviendas de protección oficial </a:t>
            </a:r>
            <a:r>
              <a:rPr lang="es-ES" sz="1200" dirty="0">
                <a:solidFill>
                  <a:srgbClr val="00A0DB"/>
                </a:solidFill>
                <a:latin typeface="Work Sans" panose="00000500000000000000" pitchFamily="2" charset="0"/>
              </a:rPr>
              <a:t>o de precio tasado y demás ganancias patrimoniales derivadas de ayudas públicas, </a:t>
            </a:r>
            <a:r>
              <a:rPr lang="es-ES" sz="1200" b="1" dirty="0">
                <a:solidFill>
                  <a:srgbClr val="00A0DB"/>
                </a:solidFill>
                <a:latin typeface="Work Sans" panose="00000500000000000000" pitchFamily="2" charset="0"/>
              </a:rPr>
              <a:t>con el límite conjunto de 1.000 euros anuales. </a:t>
            </a:r>
          </a:p>
          <a:p>
            <a:pPr marL="1200150" lvl="2" indent="-285750" algn="just" eaLnBrk="0" hangingPunct="0">
              <a:spcBef>
                <a:spcPct val="20000"/>
              </a:spcBef>
              <a:buFont typeface="Work Sans" panose="00000500000000000000" pitchFamily="2" charset="0"/>
              <a:buChar char="−"/>
            </a:pPr>
            <a:endParaRPr lang="es-ES" sz="1200" b="1" dirty="0">
              <a:solidFill>
                <a:srgbClr val="00A0DB"/>
              </a:solidFill>
              <a:latin typeface="Work Sans" panose="00000500000000000000" pitchFamily="2" charset="0"/>
            </a:endParaRPr>
          </a:p>
          <a:p>
            <a:pPr algn="just" eaLnBrk="0" hangingPunct="0">
              <a:spcBef>
                <a:spcPct val="20000"/>
              </a:spcBef>
            </a:pPr>
            <a:r>
              <a:rPr lang="es-ES" sz="1200" dirty="0">
                <a:solidFill>
                  <a:srgbClr val="00A0DB"/>
                </a:solidFill>
                <a:latin typeface="Work Sans" panose="00000500000000000000" pitchFamily="2" charset="0"/>
              </a:rPr>
              <a:t>En cualquier caso, desde Benow </a:t>
            </a:r>
            <a:r>
              <a:rPr lang="es-ES" sz="1200" dirty="0" err="1">
                <a:solidFill>
                  <a:srgbClr val="00A0DB"/>
                </a:solidFill>
                <a:latin typeface="Work Sans" panose="00000500000000000000" pitchFamily="2" charset="0"/>
              </a:rPr>
              <a:t>Partners</a:t>
            </a:r>
            <a:r>
              <a:rPr lang="es-ES" sz="1200" dirty="0">
                <a:solidFill>
                  <a:srgbClr val="00A0DB"/>
                </a:solidFill>
                <a:latin typeface="Work Sans" panose="00000500000000000000" pitchFamily="2" charset="0"/>
              </a:rPr>
              <a:t> recomendamos que, aun en el caso de no tener obligación declarar, el contribuyente compruebe, bien de forma individual, o con la ayuda de los servicios que la AEAT pone a su disposición o de un asesor fiscal, si tiene derecho a que le sean devueltas las cantidades retenidas u objeto de ingreso a cuenta durante el ejercicio 2019.</a:t>
            </a:r>
            <a:endParaRPr lang="es-ES" sz="1200" dirty="0">
              <a:solidFill>
                <a:srgbClr val="00A0DB"/>
              </a:solidFill>
              <a:latin typeface="Work Sans" pitchFamily="2" charset="77"/>
            </a:endParaRPr>
          </a:p>
        </p:txBody>
      </p:sp>
      <p:sp>
        <p:nvSpPr>
          <p:cNvPr id="9" name="Rectangle 3">
            <a:extLst>
              <a:ext uri="{FF2B5EF4-FFF2-40B4-BE49-F238E27FC236}">
                <a16:creationId xmlns:a16="http://schemas.microsoft.com/office/drawing/2014/main" id="{E4C0C3DB-8E4E-BF43-940F-13EF536A00E0}"/>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NO OBLIGACIÓN DE DECLARAR</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131974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980728"/>
            <a:ext cx="806489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Al igual que en el ejercicio anterior, únicamente se pueden presentar las declaraciones </a:t>
            </a:r>
            <a:r>
              <a:rPr lang="es-ES" sz="1200" b="1" dirty="0">
                <a:solidFill>
                  <a:srgbClr val="00A0DB"/>
                </a:solidFill>
                <a:latin typeface="Work Sans" panose="00000500000000000000" pitchFamily="2" charset="0"/>
              </a:rPr>
              <a:t>vía telemática</a:t>
            </a:r>
            <a:r>
              <a:rPr lang="es-ES" sz="1200" dirty="0">
                <a:solidFill>
                  <a:srgbClr val="00A0DB"/>
                </a:solidFill>
                <a:latin typeface="Work Sans" panose="00000500000000000000" pitchFamily="2" charset="0"/>
              </a:rPr>
              <a:t>, incluyendo el caso en que las declaraciones deban acompañarse de documentación adicional (i.e. partícipe en sociedades objeto de fusión o escisión bajo determinadas circunstancias), mediante:</a:t>
            </a:r>
          </a:p>
          <a:p>
            <a:pPr marL="742950" lvl="1"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Certificado electrónico reconocido.</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a:t>
            </a:r>
            <a:r>
              <a:rPr lang="es-ES" sz="1200" dirty="0" err="1">
                <a:solidFill>
                  <a:srgbClr val="00A0DB"/>
                </a:solidFill>
                <a:latin typeface="Work Sans" panose="00000500000000000000" pitchFamily="2" charset="0"/>
              </a:rPr>
              <a:t>Cl@ve</a:t>
            </a:r>
            <a:r>
              <a:rPr lang="es-ES" sz="1200" dirty="0">
                <a:solidFill>
                  <a:srgbClr val="00A0DB"/>
                </a:solidFill>
                <a:latin typeface="Work Sans" panose="00000500000000000000" pitchFamily="2" charset="0"/>
              </a:rPr>
              <a:t> PIN».</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742950" lvl="1" indent="-285750" algn="just" eaLnBrk="0" hangingPunct="0">
              <a:spcBef>
                <a:spcPct val="20000"/>
              </a:spcBef>
              <a:buFont typeface="Courier New" panose="02070309020205020404" pitchFamily="49" charset="0"/>
              <a:buChar char="o"/>
            </a:pPr>
            <a:r>
              <a:rPr lang="es-ES" sz="1200" dirty="0">
                <a:solidFill>
                  <a:srgbClr val="00A0DB"/>
                </a:solidFill>
                <a:latin typeface="Work Sans" panose="00000500000000000000" pitchFamily="2" charset="0"/>
              </a:rPr>
              <a:t>Número de referencia. Dicho número se obtiene a partir del DNI/NIE; fecha de caducidad o, en el caso de contribuyentes con documentos de carácter permanente (esto es, cuya fecha de caducidad sea el 01/01/9999), fecha de expedición; así como de la casilla 505 de la declaración de IRPF correspondiente al ejercicio 2018. </a:t>
            </a:r>
          </a:p>
          <a:p>
            <a:pPr marL="742950" lvl="1" indent="-285750" algn="just" eaLnBrk="0" hangingPunct="0">
              <a:spcBef>
                <a:spcPct val="20000"/>
              </a:spcBef>
              <a:buFont typeface="Courier New" panose="02070309020205020404" pitchFamily="49" charset="0"/>
              <a:buChar char="o"/>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No obstante, </a:t>
            </a:r>
            <a:r>
              <a:rPr lang="es-ES" sz="1200" b="1" dirty="0">
                <a:solidFill>
                  <a:srgbClr val="00A0DB"/>
                </a:solidFill>
                <a:latin typeface="Work Sans" panose="00000500000000000000" pitchFamily="2" charset="0"/>
              </a:rPr>
              <a:t>desde el 13 de mayo hasta el 30 de junio </a:t>
            </a:r>
            <a:r>
              <a:rPr lang="es-ES" sz="1200" dirty="0">
                <a:solidFill>
                  <a:srgbClr val="00A0DB"/>
                </a:solidFill>
                <a:latin typeface="Work Sans" panose="00000500000000000000" pitchFamily="2" charset="0"/>
              </a:rPr>
              <a:t>(con domiciliación hasta el día 25) podrán presentarse las declaraciones de </a:t>
            </a:r>
            <a:r>
              <a:rPr lang="es-ES" sz="1200" b="1" dirty="0">
                <a:solidFill>
                  <a:srgbClr val="00A0DB"/>
                </a:solidFill>
                <a:latin typeface="Work Sans" panose="00000500000000000000" pitchFamily="2" charset="0"/>
              </a:rPr>
              <a:t>forma presencial </a:t>
            </a:r>
            <a:r>
              <a:rPr lang="es-ES" sz="1200" dirty="0">
                <a:solidFill>
                  <a:srgbClr val="00A0DB"/>
                </a:solidFill>
                <a:latin typeface="Work Sans" panose="00000500000000000000" pitchFamily="2" charset="0"/>
              </a:rPr>
              <a:t>en las Comunidades Autónomas y en las oficinas de la AEAT. Para ello, deberá haberse solicitado </a:t>
            </a:r>
            <a:r>
              <a:rPr lang="es-ES" sz="1200" b="1" dirty="0">
                <a:solidFill>
                  <a:srgbClr val="00A0DB"/>
                </a:solidFill>
                <a:latin typeface="Work Sans" panose="00000500000000000000" pitchFamily="2" charset="0"/>
              </a:rPr>
              <a:t>cita previa</a:t>
            </a:r>
            <a:r>
              <a:rPr lang="es-ES" sz="1200" dirty="0">
                <a:solidFill>
                  <a:srgbClr val="00A0DB"/>
                </a:solidFill>
                <a:latin typeface="Work Sans" panose="00000500000000000000" pitchFamily="2" charset="0"/>
              </a:rPr>
              <a:t>, lo que podrá hacerse </a:t>
            </a:r>
            <a:r>
              <a:rPr lang="es-ES" sz="1200" b="1" dirty="0">
                <a:solidFill>
                  <a:srgbClr val="00A0DB"/>
                </a:solidFill>
                <a:latin typeface="Work Sans" panose="00000500000000000000" pitchFamily="2" charset="0"/>
              </a:rPr>
              <a:t>desde el 5 de mayo hasta el 29 de junio</a:t>
            </a:r>
            <a:r>
              <a:rPr lang="es-ES" sz="1200" dirty="0">
                <a:solidFill>
                  <a:srgbClr val="00A0DB"/>
                </a:solidFill>
                <a:latin typeface="Work Sans" panose="00000500000000000000" pitchFamily="2" charset="0"/>
              </a:rPr>
              <a:t>.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Igualmente, podrán obtenerse atención telefónica en la tramitación y presentación de las declaraciones a través del plan “</a:t>
            </a:r>
            <a:r>
              <a:rPr lang="es-ES" sz="1200" b="1" dirty="0">
                <a:solidFill>
                  <a:srgbClr val="00A0DB"/>
                </a:solidFill>
                <a:latin typeface="Work Sans" panose="00000500000000000000" pitchFamily="2" charset="0"/>
              </a:rPr>
              <a:t>Le llamamos</a:t>
            </a:r>
            <a:r>
              <a:rPr lang="es-ES" sz="1200" dirty="0">
                <a:solidFill>
                  <a:srgbClr val="00A0DB"/>
                </a:solidFill>
                <a:latin typeface="Work Sans" panose="00000500000000000000" pitchFamily="2" charset="0"/>
              </a:rPr>
              <a:t>”, para lo cual deberá haberse obtenido igualmente </a:t>
            </a:r>
            <a:r>
              <a:rPr lang="es-ES" sz="1200" b="1" dirty="0">
                <a:solidFill>
                  <a:srgbClr val="00A0DB"/>
                </a:solidFill>
                <a:latin typeface="Work Sans" panose="00000500000000000000" pitchFamily="2" charset="0"/>
              </a:rPr>
              <a:t>cita previa</a:t>
            </a:r>
            <a:r>
              <a:rPr lang="es-ES" sz="1200" dirty="0">
                <a:solidFill>
                  <a:srgbClr val="00A0DB"/>
                </a:solidFill>
                <a:latin typeface="Work Sans" panose="00000500000000000000" pitchFamily="2" charset="0"/>
              </a:rPr>
              <a:t>, trámite que estará disponible desde </a:t>
            </a:r>
            <a:r>
              <a:rPr lang="es-ES" sz="1200" b="1" dirty="0">
                <a:solidFill>
                  <a:srgbClr val="00A0DB"/>
                </a:solidFill>
                <a:latin typeface="Work Sans" panose="00000500000000000000" pitchFamily="2" charset="0"/>
              </a:rPr>
              <a:t>el 5 de mayo hasta el 29 de junio</a:t>
            </a:r>
            <a:r>
              <a:rPr lang="es-ES" sz="1200" dirty="0">
                <a:solidFill>
                  <a:srgbClr val="00A0DB"/>
                </a:solidFill>
                <a:latin typeface="Work Sans" panose="00000500000000000000" pitchFamily="2" charset="0"/>
              </a:rPr>
              <a:t>. La atención telefónica </a:t>
            </a:r>
            <a:r>
              <a:rPr lang="es-ES" sz="1200" b="1" dirty="0">
                <a:solidFill>
                  <a:srgbClr val="00A0DB"/>
                </a:solidFill>
                <a:latin typeface="Work Sans" panose="00000500000000000000" pitchFamily="2" charset="0"/>
              </a:rPr>
              <a:t>comenzará</a:t>
            </a:r>
            <a:r>
              <a:rPr lang="es-ES" sz="1200" dirty="0">
                <a:solidFill>
                  <a:srgbClr val="00A0DB"/>
                </a:solidFill>
                <a:latin typeface="Work Sans" panose="00000500000000000000" pitchFamily="2" charset="0"/>
              </a:rPr>
              <a:t> </a:t>
            </a:r>
            <a:r>
              <a:rPr lang="es-ES" sz="1200" b="1" dirty="0">
                <a:solidFill>
                  <a:srgbClr val="00A0DB"/>
                </a:solidFill>
                <a:latin typeface="Work Sans" panose="00000500000000000000" pitchFamily="2" charset="0"/>
              </a:rPr>
              <a:t>el 7 de mayo, y finalizará el día 30 de junio. </a:t>
            </a:r>
            <a:endParaRPr lang="es-ES" sz="1200" b="1" dirty="0">
              <a:solidFill>
                <a:srgbClr val="00A0DB"/>
              </a:solidFill>
              <a:latin typeface="Work Sans" pitchFamily="2" charset="77"/>
            </a:endParaRPr>
          </a:p>
        </p:txBody>
      </p:sp>
      <p:sp>
        <p:nvSpPr>
          <p:cNvPr id="4" name="Rectangle 3">
            <a:extLst>
              <a:ext uri="{FF2B5EF4-FFF2-40B4-BE49-F238E27FC236}">
                <a16:creationId xmlns:a16="http://schemas.microsoft.com/office/drawing/2014/main" id="{9CD92478-BD32-443F-9BC2-857F132DF76C}"/>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PRESENTACIÓN DE LAS DECLARACIONES</a:t>
            </a:r>
            <a:endParaRPr lang="es-ES" sz="2400" dirty="0">
              <a:solidFill>
                <a:srgbClr val="00A0DB"/>
              </a:solidFill>
            </a:endParaRPr>
          </a:p>
          <a:p>
            <a:pPr>
              <a:defRPr/>
            </a:pP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235788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57773C2-F4CC-42AD-B9D5-AC97642BFCBB}"/>
              </a:ext>
            </a:extLst>
          </p:cNvPr>
          <p:cNvSpPr>
            <a:spLocks noChangeArrowheads="1"/>
          </p:cNvSpPr>
          <p:nvPr/>
        </p:nvSpPr>
        <p:spPr bwMode="auto">
          <a:xfrm>
            <a:off x="3143672" y="980728"/>
            <a:ext cx="8064896"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En primer lugar, se simplifica respecto al modelo de años anteriores la </a:t>
            </a:r>
            <a:r>
              <a:rPr lang="es-ES" sz="1200" b="1" dirty="0">
                <a:solidFill>
                  <a:srgbClr val="00A0DB"/>
                </a:solidFill>
                <a:latin typeface="Work Sans" panose="00000500000000000000" pitchFamily="2" charset="0"/>
              </a:rPr>
              <a:t>identificación del domicilio fiscal del contribuyente</a:t>
            </a:r>
            <a:r>
              <a:rPr lang="es-ES" sz="1200" dirty="0">
                <a:solidFill>
                  <a:srgbClr val="00A0DB"/>
                </a:solidFill>
                <a:latin typeface="Work Sans" panose="00000500000000000000" pitchFamily="2" charset="0"/>
              </a:rPr>
              <a:t>, el cual deberá ratificarse o modificarse en el momento en que se proceda a la descarga de los datos fiscales –en años anteriores, la ratificación se realizaba al tramitar el propio borrador/declaración, en la primera página junto al resto de datos personales del contribuyente-.</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Además, en cuanto a los </a:t>
            </a:r>
            <a:r>
              <a:rPr lang="es-ES" sz="1200" b="1" dirty="0">
                <a:solidFill>
                  <a:srgbClr val="00A0DB"/>
                </a:solidFill>
                <a:latin typeface="Work Sans" panose="00000500000000000000" pitchFamily="2" charset="0"/>
              </a:rPr>
              <a:t>Rendimientos del Capital Inmobiliario (RCI)</a:t>
            </a:r>
            <a:r>
              <a:rPr lang="es-ES" sz="1200" dirty="0">
                <a:solidFill>
                  <a:srgbClr val="00A0DB"/>
                </a:solidFill>
                <a:latin typeface="Work Sans" panose="00000500000000000000" pitchFamily="2" charset="0"/>
              </a:rPr>
              <a:t>, destaca la simplificación en la </a:t>
            </a:r>
            <a:r>
              <a:rPr lang="es-ES" sz="1200" b="1" dirty="0">
                <a:solidFill>
                  <a:srgbClr val="00A0DB"/>
                </a:solidFill>
                <a:latin typeface="Work Sans" panose="00000500000000000000" pitchFamily="2" charset="0"/>
              </a:rPr>
              <a:t>consignación de los inmuebles</a:t>
            </a:r>
            <a:r>
              <a:rPr lang="es-ES" sz="1200" dirty="0">
                <a:solidFill>
                  <a:srgbClr val="00A0DB"/>
                </a:solidFill>
                <a:latin typeface="Work Sans" panose="00000500000000000000" pitchFamily="2" charset="0"/>
              </a:rPr>
              <a:t> de los que es titular el contribuyente, ya sea como propietario o usufructuario, en un único apartado., e independiente del destino o uso del inmueble (vivienda habitual, arrendado, afecto a una actividad económica, etc.).</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Igualmente en relación con los RCI, se crea un nuevo anexo «D», </a:t>
            </a:r>
            <a:r>
              <a:rPr lang="es-ES" sz="1200" b="1" dirty="0">
                <a:solidFill>
                  <a:srgbClr val="00A0DB"/>
                </a:solidFill>
                <a:latin typeface="Work Sans" panose="00000500000000000000" pitchFamily="2" charset="0"/>
              </a:rPr>
              <a:t>de cumplimentación voluntaria</a:t>
            </a:r>
            <a:r>
              <a:rPr lang="es-ES" sz="1200" dirty="0">
                <a:solidFill>
                  <a:srgbClr val="00A0DB"/>
                </a:solidFill>
                <a:latin typeface="Work Sans" panose="00000500000000000000" pitchFamily="2" charset="0"/>
              </a:rPr>
              <a:t>, en el que los contribuyentes podrán consignar el NIF de los proveedores de determinados gastos, así como su importe, con el fin de, en palabras de la Administración tributaria, “</a:t>
            </a:r>
            <a:r>
              <a:rPr lang="es-ES" sz="1200" i="1" dirty="0">
                <a:solidFill>
                  <a:srgbClr val="00A0DB"/>
                </a:solidFill>
                <a:latin typeface="Work Sans" panose="00000500000000000000" pitchFamily="2" charset="0"/>
              </a:rPr>
              <a:t>agilizar la tramitación de las devoluciones a que puedan tener derecho los contribuyentes y reducir el número de requerimientos</a:t>
            </a:r>
            <a:r>
              <a:rPr lang="es-ES" sz="1200" dirty="0">
                <a:solidFill>
                  <a:srgbClr val="00A0DB"/>
                </a:solidFill>
                <a:latin typeface="Work Sans" panose="00000500000000000000" pitchFamily="2" charset="0"/>
              </a:rPr>
              <a:t>”. </a:t>
            </a:r>
          </a:p>
          <a:p>
            <a:pPr marL="285750" indent="-285750" algn="just" eaLnBrk="0" hangingPunct="0">
              <a:spcBef>
                <a:spcPct val="20000"/>
              </a:spcBef>
              <a:buFont typeface="Wingdings" panose="05000000000000000000" pitchFamily="2" charset="2"/>
              <a:buChar char="§"/>
            </a:pPr>
            <a:endParaRPr lang="es-ES" sz="1200" dirty="0">
              <a:solidFill>
                <a:srgbClr val="00A0DB"/>
              </a:solidFill>
              <a:latin typeface="Work Sans" panose="00000500000000000000" pitchFamily="2" charset="0"/>
            </a:endParaRPr>
          </a:p>
          <a:p>
            <a:pPr marL="285750" indent="-285750" algn="just" eaLnBrk="0" hangingPunct="0">
              <a:spcBef>
                <a:spcPct val="20000"/>
              </a:spcBef>
              <a:buFont typeface="Wingdings" panose="05000000000000000000" pitchFamily="2" charset="2"/>
              <a:buChar char="§"/>
            </a:pPr>
            <a:r>
              <a:rPr lang="es-ES" sz="1200" dirty="0">
                <a:solidFill>
                  <a:srgbClr val="00A0DB"/>
                </a:solidFill>
                <a:latin typeface="Work Sans" panose="00000500000000000000" pitchFamily="2" charset="0"/>
              </a:rPr>
              <a:t>Por otro lado, se modifica el apartado dedicado a los </a:t>
            </a:r>
            <a:r>
              <a:rPr lang="es-ES" sz="1200" b="1" dirty="0">
                <a:solidFill>
                  <a:srgbClr val="00A0DB"/>
                </a:solidFill>
                <a:latin typeface="Work Sans" panose="00000500000000000000" pitchFamily="2" charset="0"/>
              </a:rPr>
              <a:t>Rendimientos de Actividades Económicas</a:t>
            </a:r>
            <a:r>
              <a:rPr lang="es-ES" sz="1200" dirty="0">
                <a:solidFill>
                  <a:srgbClr val="00A0DB"/>
                </a:solidFill>
                <a:latin typeface="Work Sans" panose="00000500000000000000" pitchFamily="2" charset="0"/>
              </a:rPr>
              <a:t>. En el caso de los ingresos, se persigue que la relación de ingresos declarados sea más acorde a la naturaleza de los ingresos obtenidos. En el caso de los gastos deducibles, se distinguirá por un lado, entre la compra de existencias de la variación de existencias para evitar errores en la cumplimentación del modelo, y por otra parte, se efectúa un desglose más amplio de los gastos de personal (i.e. la seguridad social a cargo de la empresa o la seguridad social o aportaciones a mutualidades alternativas del titular de la actividad). </a:t>
            </a:r>
            <a:endParaRPr lang="es-ES" sz="1200" dirty="0">
              <a:solidFill>
                <a:srgbClr val="00A0DB"/>
              </a:solidFill>
              <a:latin typeface="Work Sans" pitchFamily="2" charset="77"/>
            </a:endParaRPr>
          </a:p>
        </p:txBody>
      </p:sp>
      <p:sp>
        <p:nvSpPr>
          <p:cNvPr id="4" name="Rectangle 3">
            <a:extLst>
              <a:ext uri="{FF2B5EF4-FFF2-40B4-BE49-F238E27FC236}">
                <a16:creationId xmlns:a16="http://schemas.microsoft.com/office/drawing/2014/main" id="{9CD92478-BD32-443F-9BC2-857F132DF76C}"/>
              </a:ext>
            </a:extLst>
          </p:cNvPr>
          <p:cNvSpPr txBox="1">
            <a:spLocks noChangeArrowheads="1"/>
          </p:cNvSpPr>
          <p:nvPr/>
        </p:nvSpPr>
        <p:spPr bwMode="auto">
          <a:xfrm>
            <a:off x="551384" y="2841746"/>
            <a:ext cx="2232248" cy="1221482"/>
          </a:xfrm>
          <a:prstGeom prst="rect">
            <a:avLst/>
          </a:prstGeom>
          <a:noFill/>
          <a:ln w="9525">
            <a:noFill/>
            <a:miter lim="800000"/>
            <a:headEnd/>
            <a:tailEnd/>
          </a:ln>
        </p:spPr>
        <p:txBody>
          <a:bodyPr lIns="0" tIns="0" rIns="0" bIns="0"/>
          <a:lstStyle/>
          <a:p>
            <a:pPr>
              <a:defRPr/>
            </a:pPr>
            <a:r>
              <a:rPr lang="es-ES" sz="2400" b="1" dirty="0">
                <a:solidFill>
                  <a:srgbClr val="00A0DB"/>
                </a:solidFill>
              </a:rPr>
              <a:t>PRINCIPALES NOVEDADES DE LA DECLARACIÓN DE IRPF</a:t>
            </a:r>
            <a:endParaRPr lang="es-ES_tradnl" altLang="en-GB" sz="2400" b="1" dirty="0">
              <a:solidFill>
                <a:srgbClr val="00A0DB"/>
              </a:solidFill>
              <a:latin typeface="Bitter" panose="02000000000000000000" pitchFamily="2" charset="77"/>
            </a:endParaRPr>
          </a:p>
        </p:txBody>
      </p:sp>
    </p:spTree>
    <p:extLst>
      <p:ext uri="{BB962C8B-B14F-4D97-AF65-F5344CB8AC3E}">
        <p14:creationId xmlns:p14="http://schemas.microsoft.com/office/powerpoint/2010/main" val="240101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331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585BF75BC6AD843AAA983B9728A9575" ma:contentTypeVersion="11" ma:contentTypeDescription="Crear nuevo documento." ma:contentTypeScope="" ma:versionID="093200ade4e348a74ae1d2c995e48d9a">
  <xsd:schema xmlns:xsd="http://www.w3.org/2001/XMLSchema" xmlns:xs="http://www.w3.org/2001/XMLSchema" xmlns:p="http://schemas.microsoft.com/office/2006/metadata/properties" xmlns:ns2="10795662-e4b0-456d-990b-b78c30a1f7af" xmlns:ns3="451cb725-e8e3-479a-9fb4-609620859fbf" targetNamespace="http://schemas.microsoft.com/office/2006/metadata/properties" ma:root="true" ma:fieldsID="d8076113edd3cc8f9eb550f3b6fc87c3" ns2:_="" ns3:_="">
    <xsd:import namespace="10795662-e4b0-456d-990b-b78c30a1f7af"/>
    <xsd:import namespace="451cb725-e8e3-479a-9fb4-609620859f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5662-e4b0-456d-990b-b78c30a1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1cb725-e8e3-479a-9fb4-609620859fbf"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36B5BE-C89E-47F7-8E83-A5FDAC03CA92}">
  <ds:schemaRefs>
    <ds:schemaRef ds:uri="http://schemas.microsoft.com/sharepoint/v3/contenttype/forms"/>
  </ds:schemaRefs>
</ds:datastoreItem>
</file>

<file path=customXml/itemProps2.xml><?xml version="1.0" encoding="utf-8"?>
<ds:datastoreItem xmlns:ds="http://schemas.openxmlformats.org/officeDocument/2006/customXml" ds:itemID="{94A53B82-5339-49E4-A66A-DEAA06462623}">
  <ds:schemaRefs>
    <ds:schemaRef ds:uri="451cb725-e8e3-479a-9fb4-609620859fbf"/>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10795662-e4b0-456d-990b-b78c30a1f7af"/>
    <ds:schemaRef ds:uri="http://purl.org/dc/elements/1.1/"/>
  </ds:schemaRefs>
</ds:datastoreItem>
</file>

<file path=customXml/itemProps3.xml><?xml version="1.0" encoding="utf-8"?>
<ds:datastoreItem xmlns:ds="http://schemas.openxmlformats.org/officeDocument/2006/customXml" ds:itemID="{42742D51-D4A7-441B-A9AD-7D9790B380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5662-e4b0-456d-990b-b78c30a1f7af"/>
    <ds:schemaRef ds:uri="451cb725-e8e3-479a-9fb4-609620859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8787</TotalTime>
  <Words>1358</Words>
  <Application>Microsoft Office PowerPoint</Application>
  <PresentationFormat>Panorámica</PresentationFormat>
  <Paragraphs>64</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Bitter</vt:lpstr>
      <vt:lpstr>Calibri</vt:lpstr>
      <vt:lpstr>Courier New</vt:lpstr>
      <vt:lpstr>Wingdings</vt:lpstr>
      <vt:lpstr>Work Sans</vt:lpstr>
      <vt:lpstr>Work Sans Light</vt:lpstr>
      <vt:lpstr>Work Sans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Javier Rubio</cp:lastModifiedBy>
  <cp:revision>825</cp:revision>
  <cp:lastPrinted>2019-05-30T15:11:43Z</cp:lastPrinted>
  <dcterms:created xsi:type="dcterms:W3CDTF">2012-03-06T10:16:08Z</dcterms:created>
  <dcterms:modified xsi:type="dcterms:W3CDTF">2020-04-01T06:39:48Z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0x010100B585BF75BC6AD843AAA983B9728A9575</vt:lpwstr>
  </property>
</Properties>
</file>