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3"/>
  </p:notesMasterIdLst>
  <p:handoutMasterIdLst>
    <p:handoutMasterId r:id="rId14"/>
  </p:handoutMasterIdLst>
  <p:sldIdLst>
    <p:sldId id="268" r:id="rId5"/>
    <p:sldId id="347" r:id="rId6"/>
    <p:sldId id="351" r:id="rId7"/>
    <p:sldId id="352" r:id="rId8"/>
    <p:sldId id="349" r:id="rId9"/>
    <p:sldId id="353" r:id="rId10"/>
    <p:sldId id="354" r:id="rId11"/>
    <p:sldId id="276" r:id="rId12"/>
  </p:sldIdLst>
  <p:sldSz cx="12192000" cy="6858000"/>
  <p:notesSz cx="6797675" cy="9926638"/>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0DB"/>
    <a:srgbClr val="0071A8"/>
    <a:srgbClr val="002060"/>
    <a:srgbClr val="61D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7C0557-9107-489D-B4B9-7C2773EE58AD}" v="18" dt="2021-04-06T22:22:14.181"/>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75" autoAdjust="0"/>
    <p:restoredTop sz="94660"/>
  </p:normalViewPr>
  <p:slideViewPr>
    <p:cSldViewPr>
      <p:cViewPr varScale="1">
        <p:scale>
          <a:sx n="82" d="100"/>
          <a:sy n="82" d="100"/>
        </p:scale>
        <p:origin x="941" y="72"/>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gnacio Oroquieta" userId="3b7d742d-1399-4621-bab3-ca8806435aec" providerId="ADAL" clId="{027C0557-9107-489D-B4B9-7C2773EE58AD}"/>
    <pc:docChg chg="undo custSel delSld modSld">
      <pc:chgData name="Ignacio Oroquieta" userId="3b7d742d-1399-4621-bab3-ca8806435aec" providerId="ADAL" clId="{027C0557-9107-489D-B4B9-7C2773EE58AD}" dt="2021-04-07T15:54:17.032" v="6" actId="47"/>
      <pc:docMkLst>
        <pc:docMk/>
      </pc:docMkLst>
      <pc:sldChg chg="del">
        <pc:chgData name="Ignacio Oroquieta" userId="3b7d742d-1399-4621-bab3-ca8806435aec" providerId="ADAL" clId="{027C0557-9107-489D-B4B9-7C2773EE58AD}" dt="2021-04-07T15:54:17.032" v="6" actId="47"/>
        <pc:sldMkLst>
          <pc:docMk/>
          <pc:sldMk cId="2401012292" sldId="350"/>
        </pc:sldMkLst>
      </pc:sldChg>
      <pc:sldChg chg="modSp mod">
        <pc:chgData name="Ignacio Oroquieta" userId="3b7d742d-1399-4621-bab3-ca8806435aec" providerId="ADAL" clId="{027C0557-9107-489D-B4B9-7C2773EE58AD}" dt="2021-04-07T15:54:04.338" v="4" actId="21"/>
        <pc:sldMkLst>
          <pc:docMk/>
          <pc:sldMk cId="129234900" sldId="353"/>
        </pc:sldMkLst>
        <pc:spChg chg="mod">
          <ac:chgData name="Ignacio Oroquieta" userId="3b7d742d-1399-4621-bab3-ca8806435aec" providerId="ADAL" clId="{027C0557-9107-489D-B4B9-7C2773EE58AD}" dt="2021-04-07T15:54:04.338" v="4" actId="21"/>
          <ac:spMkLst>
            <pc:docMk/>
            <pc:sldMk cId="129234900" sldId="353"/>
            <ac:spMk id="23" creationId="{257773C2-F4CC-42AD-B9D5-AC97642BFCBB}"/>
          </ac:spMkLst>
        </pc:spChg>
      </pc:sldChg>
      <pc:sldChg chg="modSp mod">
        <pc:chgData name="Ignacio Oroquieta" userId="3b7d742d-1399-4621-bab3-ca8806435aec" providerId="ADAL" clId="{027C0557-9107-489D-B4B9-7C2773EE58AD}" dt="2021-04-07T15:54:08.981" v="5"/>
        <pc:sldMkLst>
          <pc:docMk/>
          <pc:sldMk cId="3974652184" sldId="354"/>
        </pc:sldMkLst>
        <pc:spChg chg="mod">
          <ac:chgData name="Ignacio Oroquieta" userId="3b7d742d-1399-4621-bab3-ca8806435aec" providerId="ADAL" clId="{027C0557-9107-489D-B4B9-7C2773EE58AD}" dt="2021-04-07T15:54:08.981" v="5"/>
          <ac:spMkLst>
            <pc:docMk/>
            <pc:sldMk cId="3974652184" sldId="354"/>
            <ac:spMk id="23" creationId="{257773C2-F4CC-42AD-B9D5-AC97642BFCBB}"/>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s-ES" dirty="0"/>
          </a:p>
        </p:txBody>
      </p:sp>
      <p:sp>
        <p:nvSpPr>
          <p:cNvPr id="3" name="2 Marcador de fecha"/>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48B3A6A6-BCA4-4953-82A3-5DABF344DF31}" type="datetimeFigureOut">
              <a:rPr lang="es-ES" smtClean="0"/>
              <a:t>07/04/2021</a:t>
            </a:fld>
            <a:endParaRPr lang="es-ES" dirty="0"/>
          </a:p>
        </p:txBody>
      </p:sp>
      <p:sp>
        <p:nvSpPr>
          <p:cNvPr id="4" name="3 Marcador de pie de página"/>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s-ES" dirty="0"/>
          </a:p>
        </p:txBody>
      </p:sp>
      <p:sp>
        <p:nvSpPr>
          <p:cNvPr id="5" name="4 Marcador de número de diapositiva"/>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B832A5C3-6E7B-40CB-A705-47BE4D0587A7}" type="slidenum">
              <a:rPr lang="es-ES" smtClean="0"/>
              <a:t>‹Nº›</a:t>
            </a:fld>
            <a:endParaRPr lang="es-ES" dirty="0"/>
          </a:p>
        </p:txBody>
      </p:sp>
    </p:spTree>
    <p:extLst>
      <p:ext uri="{BB962C8B-B14F-4D97-AF65-F5344CB8AC3E}">
        <p14:creationId xmlns:p14="http://schemas.microsoft.com/office/powerpoint/2010/main" val="10798942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1" y="0"/>
            <a:ext cx="2946189" cy="496650"/>
          </a:xfrm>
          <a:prstGeom prst="rect">
            <a:avLst/>
          </a:prstGeom>
        </p:spPr>
        <p:txBody>
          <a:bodyPr vert="horz" lIns="91440" tIns="45720" rIns="91440" bIns="45720" rtlCol="0"/>
          <a:lstStyle>
            <a:lvl1pPr algn="l">
              <a:defRPr sz="1200"/>
            </a:lvl1pPr>
          </a:lstStyle>
          <a:p>
            <a:endParaRPr lang="es-ES" dirty="0"/>
          </a:p>
        </p:txBody>
      </p:sp>
      <p:sp>
        <p:nvSpPr>
          <p:cNvPr id="3" name="2 Marcador de fecha"/>
          <p:cNvSpPr>
            <a:spLocks noGrp="1"/>
          </p:cNvSpPr>
          <p:nvPr>
            <p:ph type="dt" idx="1"/>
          </p:nvPr>
        </p:nvSpPr>
        <p:spPr>
          <a:xfrm>
            <a:off x="3849899" y="0"/>
            <a:ext cx="2946189" cy="496650"/>
          </a:xfrm>
          <a:prstGeom prst="rect">
            <a:avLst/>
          </a:prstGeom>
        </p:spPr>
        <p:txBody>
          <a:bodyPr vert="horz" lIns="91440" tIns="45720" rIns="91440" bIns="45720" rtlCol="0"/>
          <a:lstStyle>
            <a:lvl1pPr algn="r">
              <a:defRPr sz="1200"/>
            </a:lvl1pPr>
          </a:lstStyle>
          <a:p>
            <a:fld id="{32BDD0B7-DFEA-4E5D-85C4-A8952276218D}" type="datetimeFigureOut">
              <a:rPr lang="es-ES" smtClean="0"/>
              <a:t>07/04/2021</a:t>
            </a:fld>
            <a:endParaRPr lang="es-ES" dirty="0"/>
          </a:p>
        </p:txBody>
      </p:sp>
      <p:sp>
        <p:nvSpPr>
          <p:cNvPr id="4" name="3 Marcador de imagen de diapositiva"/>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s-ES" dirty="0"/>
          </a:p>
        </p:txBody>
      </p:sp>
      <p:sp>
        <p:nvSpPr>
          <p:cNvPr id="5" name="4 Marcador de notas"/>
          <p:cNvSpPr>
            <a:spLocks noGrp="1"/>
          </p:cNvSpPr>
          <p:nvPr>
            <p:ph type="body" sz="quarter" idx="3"/>
          </p:nvPr>
        </p:nvSpPr>
        <p:spPr>
          <a:xfrm>
            <a:off x="679768" y="4715788"/>
            <a:ext cx="5438140" cy="446667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1" y="9428402"/>
            <a:ext cx="2946189" cy="496650"/>
          </a:xfrm>
          <a:prstGeom prst="rect">
            <a:avLst/>
          </a:prstGeom>
        </p:spPr>
        <p:txBody>
          <a:bodyPr vert="horz" lIns="91440" tIns="45720" rIns="91440" bIns="45720" rtlCol="0" anchor="b"/>
          <a:lstStyle>
            <a:lvl1pPr algn="l">
              <a:defRPr sz="1200"/>
            </a:lvl1pPr>
          </a:lstStyle>
          <a:p>
            <a:endParaRPr lang="es-ES" dirty="0"/>
          </a:p>
        </p:txBody>
      </p:sp>
      <p:sp>
        <p:nvSpPr>
          <p:cNvPr id="7" name="6 Marcador de número de diapositiva"/>
          <p:cNvSpPr>
            <a:spLocks noGrp="1"/>
          </p:cNvSpPr>
          <p:nvPr>
            <p:ph type="sldNum" sz="quarter" idx="5"/>
          </p:nvPr>
        </p:nvSpPr>
        <p:spPr>
          <a:xfrm>
            <a:off x="3849899" y="9428402"/>
            <a:ext cx="2946189" cy="496650"/>
          </a:xfrm>
          <a:prstGeom prst="rect">
            <a:avLst/>
          </a:prstGeom>
        </p:spPr>
        <p:txBody>
          <a:bodyPr vert="horz" lIns="91440" tIns="45720" rIns="91440" bIns="45720" rtlCol="0" anchor="b"/>
          <a:lstStyle>
            <a:lvl1pPr algn="r">
              <a:defRPr sz="1200"/>
            </a:lvl1pPr>
          </a:lstStyle>
          <a:p>
            <a:fld id="{F21DF108-55CB-406E-90A5-2E3BB1112AF7}" type="slidenum">
              <a:rPr lang="es-ES" smtClean="0"/>
              <a:t>‹Nº›</a:t>
            </a:fld>
            <a:endParaRPr lang="es-ES" dirty="0"/>
          </a:p>
        </p:txBody>
      </p:sp>
    </p:spTree>
    <p:extLst>
      <p:ext uri="{BB962C8B-B14F-4D97-AF65-F5344CB8AC3E}">
        <p14:creationId xmlns:p14="http://schemas.microsoft.com/office/powerpoint/2010/main" val="20471423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9.em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9.emf"/></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a:prstGeom prst="rect">
            <a:avLst/>
          </a:prstGeom>
        </p:spPr>
        <p:txBody>
          <a:bodyPr/>
          <a:lstStyle/>
          <a:p>
            <a:r>
              <a:rPr lang="es-ES"/>
              <a:t>Haga clic para modificar el estilo de título del patrón</a:t>
            </a:r>
          </a:p>
        </p:txBody>
      </p:sp>
      <p:sp>
        <p:nvSpPr>
          <p:cNvPr id="3" name="2 Subtítulo"/>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CEB0724D-5F1E-4775-97F2-34DEEC61EA1B}" type="datetimeFigureOut">
              <a:rPr lang="es-ES" smtClean="0"/>
              <a:pPr/>
              <a:t>07/04/2021</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0E51FF87-6A97-4492-A04D-688507128C4A}" type="slidenum">
              <a:rPr lang="es-ES" smtClean="0"/>
              <a:pPr/>
              <a:t>‹Nº›</a:t>
            </a:fld>
            <a:endParaRPr lang="es-E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Diseño personalizado">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B04922E8-A3E7-A742-BF84-DF5486456044}"/>
              </a:ext>
            </a:extLst>
          </p:cNvPr>
          <p:cNvPicPr>
            <a:picLocks noChangeAspect="1"/>
          </p:cNvPicPr>
          <p:nvPr userDrawn="1"/>
        </p:nvPicPr>
        <p:blipFill>
          <a:blip r:embed="rId2"/>
          <a:stretch>
            <a:fillRect/>
          </a:stretch>
        </p:blipFill>
        <p:spPr>
          <a:xfrm>
            <a:off x="580551" y="620688"/>
            <a:ext cx="2635129" cy="529970"/>
          </a:xfrm>
          <a:prstGeom prst="rect">
            <a:avLst/>
          </a:prstGeom>
        </p:spPr>
      </p:pic>
      <p:pic>
        <p:nvPicPr>
          <p:cNvPr id="10" name="Imagen 9">
            <a:extLst>
              <a:ext uri="{FF2B5EF4-FFF2-40B4-BE49-F238E27FC236}">
                <a16:creationId xmlns:a16="http://schemas.microsoft.com/office/drawing/2014/main" id="{D5D018F0-17F2-CC40-8DAD-4EFCA566E70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8269" b="7774"/>
          <a:stretch/>
        </p:blipFill>
        <p:spPr>
          <a:xfrm>
            <a:off x="0" y="-1"/>
            <a:ext cx="12252683" cy="6858001"/>
          </a:xfrm>
          <a:prstGeom prst="rect">
            <a:avLst/>
          </a:prstGeom>
        </p:spPr>
      </p:pic>
      <p:pic>
        <p:nvPicPr>
          <p:cNvPr id="5" name="Imagen 4">
            <a:extLst>
              <a:ext uri="{FF2B5EF4-FFF2-40B4-BE49-F238E27FC236}">
                <a16:creationId xmlns:a16="http://schemas.microsoft.com/office/drawing/2014/main" id="{FE68AFAE-78AB-C645-8BC0-141D4A5269B2}"/>
              </a:ext>
            </a:extLst>
          </p:cNvPr>
          <p:cNvPicPr>
            <a:picLocks noChangeAspect="1"/>
          </p:cNvPicPr>
          <p:nvPr userDrawn="1"/>
        </p:nvPicPr>
        <p:blipFill>
          <a:blip r:embed="rId4"/>
          <a:stretch>
            <a:fillRect/>
          </a:stretch>
        </p:blipFill>
        <p:spPr>
          <a:xfrm>
            <a:off x="580551" y="620688"/>
            <a:ext cx="1749794" cy="648072"/>
          </a:xfrm>
          <a:prstGeom prst="rect">
            <a:avLst/>
          </a:prstGeom>
        </p:spPr>
      </p:pic>
    </p:spTree>
    <p:extLst>
      <p:ext uri="{BB962C8B-B14F-4D97-AF65-F5344CB8AC3E}">
        <p14:creationId xmlns:p14="http://schemas.microsoft.com/office/powerpoint/2010/main" val="40593278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_Diseño personalizado">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B04922E8-A3E7-A742-BF84-DF5486456044}"/>
              </a:ext>
            </a:extLst>
          </p:cNvPr>
          <p:cNvPicPr>
            <a:picLocks noChangeAspect="1"/>
          </p:cNvPicPr>
          <p:nvPr userDrawn="1"/>
        </p:nvPicPr>
        <p:blipFill>
          <a:blip r:embed="rId2"/>
          <a:stretch>
            <a:fillRect/>
          </a:stretch>
        </p:blipFill>
        <p:spPr>
          <a:xfrm>
            <a:off x="580551" y="620688"/>
            <a:ext cx="2635129" cy="529970"/>
          </a:xfrm>
          <a:prstGeom prst="rect">
            <a:avLst/>
          </a:prstGeom>
        </p:spPr>
      </p:pic>
      <p:pic>
        <p:nvPicPr>
          <p:cNvPr id="10" name="Imagen 9">
            <a:extLst>
              <a:ext uri="{FF2B5EF4-FFF2-40B4-BE49-F238E27FC236}">
                <a16:creationId xmlns:a16="http://schemas.microsoft.com/office/drawing/2014/main" id="{D5D018F0-17F2-CC40-8DAD-4EFCA566E70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7444" b="7957"/>
          <a:stretch/>
        </p:blipFill>
        <p:spPr>
          <a:xfrm>
            <a:off x="0" y="1"/>
            <a:ext cx="12190172" cy="6858000"/>
          </a:xfrm>
          <a:prstGeom prst="rect">
            <a:avLst/>
          </a:prstGeom>
        </p:spPr>
      </p:pic>
      <p:pic>
        <p:nvPicPr>
          <p:cNvPr id="5" name="Imagen 4">
            <a:extLst>
              <a:ext uri="{FF2B5EF4-FFF2-40B4-BE49-F238E27FC236}">
                <a16:creationId xmlns:a16="http://schemas.microsoft.com/office/drawing/2014/main" id="{FE68AFAE-78AB-C645-8BC0-141D4A5269B2}"/>
              </a:ext>
            </a:extLst>
          </p:cNvPr>
          <p:cNvPicPr>
            <a:picLocks noChangeAspect="1"/>
          </p:cNvPicPr>
          <p:nvPr userDrawn="1"/>
        </p:nvPicPr>
        <p:blipFill>
          <a:blip r:embed="rId4"/>
          <a:stretch>
            <a:fillRect/>
          </a:stretch>
        </p:blipFill>
        <p:spPr>
          <a:xfrm>
            <a:off x="580551" y="620688"/>
            <a:ext cx="1749794" cy="648072"/>
          </a:xfrm>
          <a:prstGeom prst="rect">
            <a:avLst/>
          </a:prstGeom>
        </p:spPr>
      </p:pic>
    </p:spTree>
    <p:extLst>
      <p:ext uri="{BB962C8B-B14F-4D97-AF65-F5344CB8AC3E}">
        <p14:creationId xmlns:p14="http://schemas.microsoft.com/office/powerpoint/2010/main" val="37755602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Diseño personalizado">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E75AF4CA-40DC-6B4A-853B-5EBC91F36E9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3869" r="15387"/>
          <a:stretch/>
        </p:blipFill>
        <p:spPr>
          <a:xfrm>
            <a:off x="0" y="0"/>
            <a:ext cx="3431704" cy="6858000"/>
          </a:xfrm>
          <a:prstGeom prst="rect">
            <a:avLst/>
          </a:prstGeom>
        </p:spPr>
      </p:pic>
      <p:pic>
        <p:nvPicPr>
          <p:cNvPr id="6" name="Imagen 5">
            <a:extLst>
              <a:ext uri="{FF2B5EF4-FFF2-40B4-BE49-F238E27FC236}">
                <a16:creationId xmlns:a16="http://schemas.microsoft.com/office/drawing/2014/main" id="{7D37CFC6-CDA4-064B-8E50-D30A502EA332}"/>
              </a:ext>
            </a:extLst>
          </p:cNvPr>
          <p:cNvPicPr>
            <a:picLocks noChangeAspect="1"/>
          </p:cNvPicPr>
          <p:nvPr userDrawn="1"/>
        </p:nvPicPr>
        <p:blipFill>
          <a:blip r:embed="rId3"/>
          <a:stretch>
            <a:fillRect/>
          </a:stretch>
        </p:blipFill>
        <p:spPr>
          <a:xfrm>
            <a:off x="580551" y="620688"/>
            <a:ext cx="1749794" cy="648072"/>
          </a:xfrm>
          <a:prstGeom prst="rect">
            <a:avLst/>
          </a:prstGeom>
        </p:spPr>
      </p:pic>
    </p:spTree>
    <p:extLst>
      <p:ext uri="{BB962C8B-B14F-4D97-AF65-F5344CB8AC3E}">
        <p14:creationId xmlns:p14="http://schemas.microsoft.com/office/powerpoint/2010/main" val="15048693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Diseño personalizado">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E75AF4CA-40DC-6B4A-853B-5EBC91F36E9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3036" t="664" r="12500" b="128"/>
          <a:stretch/>
        </p:blipFill>
        <p:spPr>
          <a:xfrm>
            <a:off x="0" y="0"/>
            <a:ext cx="3431704" cy="6858000"/>
          </a:xfrm>
          <a:prstGeom prst="rect">
            <a:avLst/>
          </a:prstGeom>
        </p:spPr>
      </p:pic>
      <p:pic>
        <p:nvPicPr>
          <p:cNvPr id="6" name="Imagen 5">
            <a:extLst>
              <a:ext uri="{FF2B5EF4-FFF2-40B4-BE49-F238E27FC236}">
                <a16:creationId xmlns:a16="http://schemas.microsoft.com/office/drawing/2014/main" id="{7D37CFC6-CDA4-064B-8E50-D30A502EA332}"/>
              </a:ext>
            </a:extLst>
          </p:cNvPr>
          <p:cNvPicPr>
            <a:picLocks noChangeAspect="1"/>
          </p:cNvPicPr>
          <p:nvPr userDrawn="1"/>
        </p:nvPicPr>
        <p:blipFill>
          <a:blip r:embed="rId3"/>
          <a:stretch>
            <a:fillRect/>
          </a:stretch>
        </p:blipFill>
        <p:spPr>
          <a:xfrm>
            <a:off x="580551" y="620688"/>
            <a:ext cx="1749794" cy="648072"/>
          </a:xfrm>
          <a:prstGeom prst="rect">
            <a:avLst/>
          </a:prstGeom>
        </p:spPr>
      </p:pic>
    </p:spTree>
    <p:extLst>
      <p:ext uri="{BB962C8B-B14F-4D97-AF65-F5344CB8AC3E}">
        <p14:creationId xmlns:p14="http://schemas.microsoft.com/office/powerpoint/2010/main" val="13475925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Diseño personalizado">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386AA374-C0FA-7F44-AB9C-4497F75223E2}"/>
              </a:ext>
            </a:extLst>
          </p:cNvPr>
          <p:cNvSpPr/>
          <p:nvPr userDrawn="1"/>
        </p:nvSpPr>
        <p:spPr>
          <a:xfrm>
            <a:off x="5015880" y="0"/>
            <a:ext cx="7176120" cy="6858000"/>
          </a:xfrm>
          <a:prstGeom prst="rect">
            <a:avLst/>
          </a:prstGeom>
          <a:solidFill>
            <a:srgbClr val="00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CuadroTexto 4">
            <a:extLst>
              <a:ext uri="{FF2B5EF4-FFF2-40B4-BE49-F238E27FC236}">
                <a16:creationId xmlns:a16="http://schemas.microsoft.com/office/drawing/2014/main" id="{588AB254-A573-C640-92AE-7270DA8F3DEA}"/>
              </a:ext>
            </a:extLst>
          </p:cNvPr>
          <p:cNvSpPr txBox="1"/>
          <p:nvPr userDrawn="1"/>
        </p:nvSpPr>
        <p:spPr>
          <a:xfrm>
            <a:off x="9120336" y="5960313"/>
            <a:ext cx="2736304" cy="307777"/>
          </a:xfrm>
          <a:prstGeom prst="rect">
            <a:avLst/>
          </a:prstGeom>
          <a:noFill/>
        </p:spPr>
        <p:txBody>
          <a:bodyPr wrap="square" rtlCol="0">
            <a:spAutoFit/>
          </a:bodyPr>
          <a:lstStyle/>
          <a:p>
            <a:pPr algn="r"/>
            <a:r>
              <a:rPr lang="es-ES" sz="1400" b="1" i="0" dirty="0" err="1">
                <a:solidFill>
                  <a:schemeClr val="bg1"/>
                </a:solidFill>
                <a:latin typeface="Work Sans SemiBold" pitchFamily="2" charset="77"/>
              </a:rPr>
              <a:t>benow.es</a:t>
            </a:r>
            <a:endParaRPr lang="es-ES" sz="1400" b="1" i="0" dirty="0">
              <a:solidFill>
                <a:schemeClr val="bg1"/>
              </a:solidFill>
              <a:latin typeface="Work Sans SemiBold" pitchFamily="2" charset="77"/>
            </a:endParaRPr>
          </a:p>
        </p:txBody>
      </p:sp>
      <p:pic>
        <p:nvPicPr>
          <p:cNvPr id="6" name="Imagen 5">
            <a:extLst>
              <a:ext uri="{FF2B5EF4-FFF2-40B4-BE49-F238E27FC236}">
                <a16:creationId xmlns:a16="http://schemas.microsoft.com/office/drawing/2014/main" id="{308CBB3C-7C05-45BC-A1A4-4A034873D9A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8514" y="2734565"/>
            <a:ext cx="3785351" cy="1388870"/>
          </a:xfrm>
          <a:prstGeom prst="rect">
            <a:avLst/>
          </a:prstGeom>
        </p:spPr>
      </p:pic>
      <p:sp>
        <p:nvSpPr>
          <p:cNvPr id="9" name="CuadroTexto 8">
            <a:extLst>
              <a:ext uri="{FF2B5EF4-FFF2-40B4-BE49-F238E27FC236}">
                <a16:creationId xmlns:a16="http://schemas.microsoft.com/office/drawing/2014/main" id="{87F3137F-75F9-4CF9-BE66-136F1CCADC6E}"/>
              </a:ext>
            </a:extLst>
          </p:cNvPr>
          <p:cNvSpPr txBox="1"/>
          <p:nvPr userDrawn="1"/>
        </p:nvSpPr>
        <p:spPr>
          <a:xfrm>
            <a:off x="5375920" y="5221649"/>
            <a:ext cx="2736304" cy="1015663"/>
          </a:xfrm>
          <a:prstGeom prst="rect">
            <a:avLst/>
          </a:prstGeom>
          <a:noFill/>
        </p:spPr>
        <p:txBody>
          <a:bodyPr wrap="square" rtlCol="0">
            <a:spAutoFit/>
          </a:bodyPr>
          <a:lstStyle/>
          <a:p>
            <a:pPr algn="just">
              <a:defRPr/>
            </a:pPr>
            <a:r>
              <a:rPr lang="es-ES" sz="1200" b="0" i="0" dirty="0">
                <a:solidFill>
                  <a:schemeClr val="bg1"/>
                </a:solidFill>
                <a:latin typeface="Work Sans Light" pitchFamily="2" charset="77"/>
              </a:rPr>
              <a:t>Teléfono: +34 907 30 27</a:t>
            </a:r>
          </a:p>
          <a:p>
            <a:pPr algn="just">
              <a:defRPr/>
            </a:pPr>
            <a:r>
              <a:rPr lang="es-ES" sz="1200" b="0" i="0" dirty="0">
                <a:solidFill>
                  <a:schemeClr val="bg1"/>
                </a:solidFill>
                <a:latin typeface="Work Sans Light" pitchFamily="2" charset="77"/>
              </a:rPr>
              <a:t>Fax: +34 907 29 12</a:t>
            </a:r>
          </a:p>
          <a:p>
            <a:pPr algn="just">
              <a:defRPr/>
            </a:pPr>
            <a:r>
              <a:rPr lang="es-ES" sz="1200" b="0" i="0" dirty="0">
                <a:solidFill>
                  <a:schemeClr val="bg1"/>
                </a:solidFill>
                <a:latin typeface="Work Sans Light" pitchFamily="2" charset="77"/>
              </a:rPr>
              <a:t>info@benow.es </a:t>
            </a:r>
          </a:p>
          <a:p>
            <a:pPr algn="just">
              <a:defRPr/>
            </a:pPr>
            <a:r>
              <a:rPr lang="es-ES" sz="1200" b="0" i="0" dirty="0">
                <a:solidFill>
                  <a:schemeClr val="bg1"/>
                </a:solidFill>
                <a:latin typeface="Work Sans Light" pitchFamily="2" charset="77"/>
              </a:rPr>
              <a:t>C/ Alfonso XII 38. 3ª Pl.</a:t>
            </a:r>
          </a:p>
          <a:p>
            <a:r>
              <a:rPr lang="es-ES" sz="1200" b="0" i="0" dirty="0">
                <a:solidFill>
                  <a:schemeClr val="bg1"/>
                </a:solidFill>
                <a:latin typeface="Work Sans Light" pitchFamily="2" charset="77"/>
              </a:rPr>
              <a:t>Madrid 28014</a:t>
            </a:r>
          </a:p>
        </p:txBody>
      </p:sp>
    </p:spTree>
    <p:extLst>
      <p:ext uri="{BB962C8B-B14F-4D97-AF65-F5344CB8AC3E}">
        <p14:creationId xmlns:p14="http://schemas.microsoft.com/office/powerpoint/2010/main" val="3529775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a:prstGeom prst="rect">
            <a:avLst/>
          </a:prstGeom>
        </p:spPr>
        <p:txBody>
          <a:bodyPr/>
          <a:lstStyle/>
          <a:p>
            <a:r>
              <a:rPr lang="es-ES_tradnl"/>
              <a:t>Click to edit Master title style</a:t>
            </a:r>
            <a:endParaRPr lang="en-US"/>
          </a:p>
        </p:txBody>
      </p:sp>
      <p:sp>
        <p:nvSpPr>
          <p:cNvPr id="3" name="Text Placeholder 2"/>
          <p:cNvSpPr>
            <a:spLocks noGrp="1"/>
          </p:cNvSpPr>
          <p:nvPr>
            <p:ph type="body" sz="half" idx="1"/>
          </p:nvPr>
        </p:nvSpPr>
        <p:spPr>
          <a:xfrm>
            <a:off x="914400" y="1981200"/>
            <a:ext cx="5080000" cy="4114800"/>
          </a:xfrm>
        </p:spPr>
        <p:txBody>
          <a:body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4" name="Content Placeholder 3"/>
          <p:cNvSpPr>
            <a:spLocks noGrp="1"/>
          </p:cNvSpPr>
          <p:nvPr>
            <p:ph sz="half" idx="2"/>
          </p:nvPr>
        </p:nvSpPr>
        <p:spPr>
          <a:xfrm>
            <a:off x="6197600" y="1981200"/>
            <a:ext cx="5080000" cy="4114800"/>
          </a:xfrm>
        </p:spPr>
        <p:txBody>
          <a:body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5" name="Rectangle 4"/>
          <p:cNvSpPr>
            <a:spLocks noGrp="1" noChangeArrowheads="1"/>
          </p:cNvSpPr>
          <p:nvPr>
            <p:ph type="dt" sz="half" idx="10"/>
          </p:nvPr>
        </p:nvSpPr>
        <p:spPr/>
        <p:txBody>
          <a:bodyPr/>
          <a:lstStyle>
            <a:lvl1pPr>
              <a:defRPr>
                <a:cs typeface="Arial" pitchFamily="34" charset="0"/>
              </a:defRPr>
            </a:lvl1pPr>
          </a:lstStyle>
          <a:p>
            <a:pPr>
              <a:defRPr/>
            </a:pPr>
            <a:endParaRPr lang="es-ES" dirty="0"/>
          </a:p>
        </p:txBody>
      </p:sp>
      <p:sp>
        <p:nvSpPr>
          <p:cNvPr id="6" name="Rectangle 5"/>
          <p:cNvSpPr>
            <a:spLocks noGrp="1" noChangeArrowheads="1"/>
          </p:cNvSpPr>
          <p:nvPr>
            <p:ph type="ftr" sz="quarter" idx="11"/>
          </p:nvPr>
        </p:nvSpPr>
        <p:spPr/>
        <p:txBody>
          <a:bodyPr/>
          <a:lstStyle>
            <a:lvl1pPr>
              <a:defRPr>
                <a:cs typeface="Arial" pitchFamily="34" charset="0"/>
              </a:defRPr>
            </a:lvl1pPr>
          </a:lstStyle>
          <a:p>
            <a:pPr>
              <a:defRPr/>
            </a:pPr>
            <a:endParaRPr lang="es-ES" dirty="0"/>
          </a:p>
        </p:txBody>
      </p:sp>
      <p:sp>
        <p:nvSpPr>
          <p:cNvPr id="7" name="Rectangle 6"/>
          <p:cNvSpPr>
            <a:spLocks noGrp="1" noChangeArrowheads="1"/>
          </p:cNvSpPr>
          <p:nvPr>
            <p:ph type="sldNum" sz="quarter" idx="12"/>
          </p:nvPr>
        </p:nvSpPr>
        <p:spPr>
          <a:xfrm>
            <a:off x="8737600" y="6356351"/>
            <a:ext cx="2844800" cy="365125"/>
          </a:xfrm>
          <a:prstGeom prst="rect">
            <a:avLst/>
          </a:prstGeom>
        </p:spPr>
        <p:txBody>
          <a:bodyPr/>
          <a:lstStyle>
            <a:lvl1pPr>
              <a:defRPr>
                <a:cs typeface="Arial" pitchFamily="34" charset="0"/>
              </a:defRPr>
            </a:lvl1pPr>
          </a:lstStyle>
          <a:p>
            <a:pPr>
              <a:defRPr/>
            </a:pPr>
            <a:fld id="{0784D58E-0226-4974-8559-E0B30A2B8EFD}" type="slidenum">
              <a:rPr lang="es-ES_tradnl"/>
              <a:pPr>
                <a:defRPr/>
              </a:pPr>
              <a:t>‹Nº›</a:t>
            </a:fld>
            <a:endParaRPr lang="es-ES_tradnl" dirty="0"/>
          </a:p>
        </p:txBody>
      </p:sp>
    </p:spTree>
    <p:extLst>
      <p:ext uri="{BB962C8B-B14F-4D97-AF65-F5344CB8AC3E}">
        <p14:creationId xmlns:p14="http://schemas.microsoft.com/office/powerpoint/2010/main" val="3507468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B04922E8-A3E7-A742-BF84-DF5486456044}"/>
              </a:ext>
            </a:extLst>
          </p:cNvPr>
          <p:cNvPicPr>
            <a:picLocks noChangeAspect="1"/>
          </p:cNvPicPr>
          <p:nvPr userDrawn="1"/>
        </p:nvPicPr>
        <p:blipFill>
          <a:blip r:embed="rId2"/>
          <a:stretch>
            <a:fillRect/>
          </a:stretch>
        </p:blipFill>
        <p:spPr>
          <a:xfrm>
            <a:off x="580551" y="620688"/>
            <a:ext cx="2635129" cy="529970"/>
          </a:xfrm>
          <a:prstGeom prst="rect">
            <a:avLst/>
          </a:prstGeom>
        </p:spPr>
      </p:pic>
    </p:spTree>
    <p:extLst>
      <p:ext uri="{BB962C8B-B14F-4D97-AF65-F5344CB8AC3E}">
        <p14:creationId xmlns:p14="http://schemas.microsoft.com/office/powerpoint/2010/main" val="3235502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4BD3DDA7-A8DE-6349-8B60-03B3FD11BCD0}"/>
              </a:ext>
            </a:extLst>
          </p:cNvPr>
          <p:cNvPicPr>
            <a:picLocks noChangeAspect="1"/>
          </p:cNvPicPr>
          <p:nvPr userDrawn="1"/>
        </p:nvPicPr>
        <p:blipFill>
          <a:blip r:embed="rId2"/>
          <a:stretch>
            <a:fillRect/>
          </a:stretch>
        </p:blipFill>
        <p:spPr>
          <a:xfrm>
            <a:off x="285508" y="332656"/>
            <a:ext cx="3074188" cy="1080120"/>
          </a:xfrm>
          <a:prstGeom prst="rect">
            <a:avLst/>
          </a:prstGeom>
        </p:spPr>
      </p:pic>
    </p:spTree>
    <p:extLst>
      <p:ext uri="{BB962C8B-B14F-4D97-AF65-F5344CB8AC3E}">
        <p14:creationId xmlns:p14="http://schemas.microsoft.com/office/powerpoint/2010/main" val="825819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Diseño personalizado">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38D18AC4-9855-4DCE-BFE2-3CE6FFAEFB3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32656"/>
            <a:ext cx="2725052" cy="1229931"/>
          </a:xfrm>
          <a:prstGeom prst="rect">
            <a:avLst/>
          </a:prstGeom>
        </p:spPr>
      </p:pic>
    </p:spTree>
    <p:extLst>
      <p:ext uri="{BB962C8B-B14F-4D97-AF65-F5344CB8AC3E}">
        <p14:creationId xmlns:p14="http://schemas.microsoft.com/office/powerpoint/2010/main" val="103025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Diseño personalizado">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E048ADEA-291D-6144-89DD-06B4923D015B}"/>
              </a:ext>
            </a:extLst>
          </p:cNvPr>
          <p:cNvPicPr>
            <a:picLocks noChangeAspect="1"/>
          </p:cNvPicPr>
          <p:nvPr userDrawn="1"/>
        </p:nvPicPr>
        <p:blipFill>
          <a:blip r:embed="rId2"/>
          <a:stretch>
            <a:fillRect/>
          </a:stretch>
        </p:blipFill>
        <p:spPr>
          <a:xfrm>
            <a:off x="580551" y="620688"/>
            <a:ext cx="1749794" cy="648072"/>
          </a:xfrm>
          <a:prstGeom prst="rect">
            <a:avLst/>
          </a:prstGeom>
        </p:spPr>
      </p:pic>
    </p:spTree>
    <p:extLst>
      <p:ext uri="{BB962C8B-B14F-4D97-AF65-F5344CB8AC3E}">
        <p14:creationId xmlns:p14="http://schemas.microsoft.com/office/powerpoint/2010/main" val="3176133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Diseño personalizado">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BBDE1986-0732-4CB2-A361-D52C511F2EC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32656"/>
            <a:ext cx="2725052" cy="1229931"/>
          </a:xfrm>
          <a:prstGeom prst="rect">
            <a:avLst/>
          </a:prstGeom>
        </p:spPr>
      </p:pic>
    </p:spTree>
    <p:extLst>
      <p:ext uri="{BB962C8B-B14F-4D97-AF65-F5344CB8AC3E}">
        <p14:creationId xmlns:p14="http://schemas.microsoft.com/office/powerpoint/2010/main" val="1913020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Diseño personalizado">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B04922E8-A3E7-A742-BF84-DF5486456044}"/>
              </a:ext>
            </a:extLst>
          </p:cNvPr>
          <p:cNvPicPr>
            <a:picLocks noChangeAspect="1"/>
          </p:cNvPicPr>
          <p:nvPr userDrawn="1"/>
        </p:nvPicPr>
        <p:blipFill>
          <a:blip r:embed="rId2"/>
          <a:stretch>
            <a:fillRect/>
          </a:stretch>
        </p:blipFill>
        <p:spPr>
          <a:xfrm>
            <a:off x="580551" y="620688"/>
            <a:ext cx="2635129" cy="529970"/>
          </a:xfrm>
          <a:prstGeom prst="rect">
            <a:avLst/>
          </a:prstGeom>
        </p:spPr>
      </p:pic>
      <p:pic>
        <p:nvPicPr>
          <p:cNvPr id="10" name="Imagen 9">
            <a:extLst>
              <a:ext uri="{FF2B5EF4-FFF2-40B4-BE49-F238E27FC236}">
                <a16:creationId xmlns:a16="http://schemas.microsoft.com/office/drawing/2014/main" id="{D5D018F0-17F2-CC40-8DAD-4EFCA566E70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30920"/>
          <a:stretch/>
        </p:blipFill>
        <p:spPr>
          <a:xfrm>
            <a:off x="5087887" y="0"/>
            <a:ext cx="7106277" cy="6858000"/>
          </a:xfrm>
          <a:prstGeom prst="rect">
            <a:avLst/>
          </a:prstGeom>
        </p:spPr>
      </p:pic>
      <p:sp>
        <p:nvSpPr>
          <p:cNvPr id="11" name="Rectangle 3">
            <a:extLst>
              <a:ext uri="{FF2B5EF4-FFF2-40B4-BE49-F238E27FC236}">
                <a16:creationId xmlns:a16="http://schemas.microsoft.com/office/drawing/2014/main" id="{7029B4B5-E204-9548-B629-AFD03F399E56}"/>
              </a:ext>
            </a:extLst>
          </p:cNvPr>
          <p:cNvSpPr txBox="1">
            <a:spLocks noChangeArrowheads="1"/>
          </p:cNvSpPr>
          <p:nvPr userDrawn="1"/>
        </p:nvSpPr>
        <p:spPr bwMode="auto">
          <a:xfrm>
            <a:off x="5519936" y="2564904"/>
            <a:ext cx="5040560" cy="1221482"/>
          </a:xfrm>
          <a:prstGeom prst="rect">
            <a:avLst/>
          </a:prstGeom>
          <a:noFill/>
          <a:ln w="9525">
            <a:noFill/>
            <a:miter lim="800000"/>
            <a:headEnd/>
            <a:tailEnd/>
          </a:ln>
        </p:spPr>
        <p:txBody>
          <a:bodyPr lIns="0" tIns="0" rIns="0" bIns="0"/>
          <a:lstStyle/>
          <a:p>
            <a:pPr>
              <a:defRPr/>
            </a:pPr>
            <a:r>
              <a:rPr lang="es-ES_tradnl" altLang="en-GB" sz="3600" b="1" dirty="0">
                <a:solidFill>
                  <a:schemeClr val="bg1"/>
                </a:solidFill>
                <a:latin typeface="Bitter" panose="02000000000000000000" pitchFamily="2" charset="77"/>
              </a:rPr>
              <a:t>Titular</a:t>
            </a:r>
          </a:p>
        </p:txBody>
      </p:sp>
      <p:sp>
        <p:nvSpPr>
          <p:cNvPr id="12" name="4 CuadroTexto">
            <a:extLst>
              <a:ext uri="{FF2B5EF4-FFF2-40B4-BE49-F238E27FC236}">
                <a16:creationId xmlns:a16="http://schemas.microsoft.com/office/drawing/2014/main" id="{DC43EC00-31CF-4242-91E9-A48029BB74B0}"/>
              </a:ext>
            </a:extLst>
          </p:cNvPr>
          <p:cNvSpPr txBox="1"/>
          <p:nvPr userDrawn="1"/>
        </p:nvSpPr>
        <p:spPr>
          <a:xfrm>
            <a:off x="5551409" y="3138315"/>
            <a:ext cx="5441135" cy="1658837"/>
          </a:xfrm>
          <a:prstGeom prst="rect">
            <a:avLst/>
          </a:prstGeom>
          <a:noFill/>
          <a:ln w="9525">
            <a:noFill/>
            <a:miter lim="800000"/>
            <a:headEnd/>
            <a:tailEnd/>
          </a:ln>
        </p:spPr>
        <p:txBody>
          <a:bodyPr lIns="0" tIns="0" rIns="0" bIns="0"/>
          <a:lstStyle>
            <a:defPPr>
              <a:defRPr lang="es-ES"/>
            </a:defPPr>
            <a:lvl1pPr>
              <a:defRPr sz="3600" b="1">
                <a:solidFill>
                  <a:srgbClr val="002060"/>
                </a:solidFill>
                <a:latin typeface="Book Antiqua" pitchFamily="18" charset="0"/>
              </a:defRPr>
            </a:lvl1pPr>
          </a:lstStyle>
          <a:p>
            <a:r>
              <a:rPr lang="es-ES" sz="2000" b="0" dirty="0">
                <a:solidFill>
                  <a:schemeClr val="bg1"/>
                </a:solidFill>
                <a:latin typeface="Work Sans Light" pitchFamily="2" charset="77"/>
              </a:rPr>
              <a:t>Subtítulo</a:t>
            </a:r>
          </a:p>
          <a:p>
            <a:r>
              <a:rPr lang="es-ES" sz="2000" b="0" dirty="0">
                <a:solidFill>
                  <a:schemeClr val="bg1"/>
                </a:solidFill>
                <a:latin typeface="Work Sans Light" pitchFamily="2" charset="77"/>
              </a:rPr>
              <a:t>2ª línea</a:t>
            </a:r>
          </a:p>
          <a:p>
            <a:endParaRPr lang="es-ES" sz="2000" b="0" dirty="0">
              <a:solidFill>
                <a:schemeClr val="bg1"/>
              </a:solidFill>
              <a:latin typeface="Work Sans Light" pitchFamily="2" charset="77"/>
            </a:endParaRPr>
          </a:p>
          <a:p>
            <a:r>
              <a:rPr lang="es-ES" sz="1800" b="0" dirty="0">
                <a:solidFill>
                  <a:schemeClr val="bg1"/>
                </a:solidFill>
                <a:latin typeface="Work Sans Light" pitchFamily="2" charset="77"/>
              </a:rPr>
              <a:t>Fecha</a:t>
            </a:r>
          </a:p>
        </p:txBody>
      </p:sp>
      <p:sp>
        <p:nvSpPr>
          <p:cNvPr id="13" name="8 CuadroTexto">
            <a:extLst>
              <a:ext uri="{FF2B5EF4-FFF2-40B4-BE49-F238E27FC236}">
                <a16:creationId xmlns:a16="http://schemas.microsoft.com/office/drawing/2014/main" id="{208A0379-9C26-9D45-A345-BABCA5A5F029}"/>
              </a:ext>
            </a:extLst>
          </p:cNvPr>
          <p:cNvSpPr txBox="1"/>
          <p:nvPr userDrawn="1"/>
        </p:nvSpPr>
        <p:spPr>
          <a:xfrm>
            <a:off x="335360" y="5134451"/>
            <a:ext cx="4376751" cy="1723549"/>
          </a:xfrm>
          <a:prstGeom prst="rect">
            <a:avLst/>
          </a:prstGeom>
          <a:noFill/>
        </p:spPr>
        <p:txBody>
          <a:bodyPr wrap="square" rtlCol="0">
            <a:spAutoFit/>
          </a:bodyPr>
          <a:lstStyle/>
          <a:p>
            <a:pPr algn="just"/>
            <a:r>
              <a:rPr lang="es-ES" sz="800" b="1" dirty="0">
                <a:solidFill>
                  <a:srgbClr val="00A0DB"/>
                </a:solidFill>
                <a:latin typeface="Work Sans SemiBold" pitchFamily="2" charset="77"/>
                <a:cs typeface="Arial" panose="020B0604020202020204" pitchFamily="34" charset="0"/>
              </a:rPr>
              <a:t>PRIVADO Y CONFIDENCIAL</a:t>
            </a:r>
            <a:r>
              <a:rPr lang="es-ES" sz="800" dirty="0">
                <a:solidFill>
                  <a:srgbClr val="00A0DB"/>
                </a:solidFill>
                <a:latin typeface="Work Sans Light" pitchFamily="2" charset="77"/>
                <a:cs typeface="Arial" panose="020B0604020202020204" pitchFamily="34" charset="0"/>
              </a:rPr>
              <a:t>	</a:t>
            </a:r>
          </a:p>
          <a:p>
            <a:pPr algn="just"/>
            <a:r>
              <a:rPr lang="es-ES" sz="800" dirty="0">
                <a:solidFill>
                  <a:srgbClr val="00A0DB"/>
                </a:solidFill>
                <a:latin typeface="Work Sans Light" pitchFamily="2" charset="77"/>
                <a:cs typeface="Arial" panose="020B0604020202020204" pitchFamily="34" charset="0"/>
              </a:rPr>
              <a:t>Este informe ha sido preparado exclusivamente para el uso confidencial de los destinatarios del mismo. No aceptaremos ninguna responsabilidad hacia ningún tercero a quien le sea mostrado este informe o tenga acceso al mismo. </a:t>
            </a:r>
          </a:p>
          <a:p>
            <a:pPr algn="just"/>
            <a:r>
              <a:rPr lang="es-ES" sz="800" dirty="0">
                <a:solidFill>
                  <a:srgbClr val="00A0DB"/>
                </a:solidFill>
                <a:latin typeface="Work Sans Light" pitchFamily="2" charset="77"/>
                <a:cs typeface="Arial" panose="020B0604020202020204" pitchFamily="34" charset="0"/>
              </a:rPr>
              <a:t> </a:t>
            </a:r>
          </a:p>
          <a:p>
            <a:pPr algn="just"/>
            <a:r>
              <a:rPr lang="es-ES" sz="800" b="1" dirty="0">
                <a:solidFill>
                  <a:srgbClr val="00A0DB"/>
                </a:solidFill>
                <a:latin typeface="Work Sans SemiBold" pitchFamily="2" charset="77"/>
                <a:cs typeface="Arial" panose="020B0604020202020204" pitchFamily="34" charset="0"/>
              </a:rPr>
              <a:t>BORRADOR</a:t>
            </a:r>
          </a:p>
          <a:p>
            <a:pPr algn="just"/>
            <a:r>
              <a:rPr lang="es-ES" sz="800" dirty="0">
                <a:solidFill>
                  <a:srgbClr val="00A0DB"/>
                </a:solidFill>
                <a:latin typeface="Work Sans Light" pitchFamily="2" charset="77"/>
                <a:cs typeface="Arial" panose="020B0604020202020204" pitchFamily="34" charset="0"/>
              </a:rPr>
              <a:t>Este documento está en borrador y al mismo seguirá nuestro informe definitivo. Se proporciona exclusivamente para uso personal de tal forma que se pueda obtener información en relación con la transacción planteada y sólo bajo la condición de que comprenden que no pueden confiar en él en tanto en cuanto se trata de un borrador. No aceptamos ninguna responsabilidad con respecto al resultado de este borrador.</a:t>
            </a:r>
          </a:p>
          <a:p>
            <a:endParaRPr lang="es-ES" dirty="0">
              <a:solidFill>
                <a:srgbClr val="00A0DB"/>
              </a:solidFill>
              <a:latin typeface="Work Sans Light" pitchFamily="2" charset="77"/>
            </a:endParaRPr>
          </a:p>
        </p:txBody>
      </p:sp>
    </p:spTree>
    <p:extLst>
      <p:ext uri="{BB962C8B-B14F-4D97-AF65-F5344CB8AC3E}">
        <p14:creationId xmlns:p14="http://schemas.microsoft.com/office/powerpoint/2010/main" val="1740050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Diseño personalizado">
    <p:spTree>
      <p:nvGrpSpPr>
        <p:cNvPr id="1" name=""/>
        <p:cNvGrpSpPr/>
        <p:nvPr/>
      </p:nvGrpSpPr>
      <p:grpSpPr>
        <a:xfrm>
          <a:off x="0" y="0"/>
          <a:ext cx="0" cy="0"/>
          <a:chOff x="0" y="0"/>
          <a:chExt cx="0" cy="0"/>
        </a:xfrm>
      </p:grpSpPr>
      <p:pic>
        <p:nvPicPr>
          <p:cNvPr id="6" name="Imagen 5" descr="Imagen que contiene edificio, ventana, tren, ciudad&#10;&#10;Descripción generada automáticamente">
            <a:extLst>
              <a:ext uri="{FF2B5EF4-FFF2-40B4-BE49-F238E27FC236}">
                <a16:creationId xmlns:a16="http://schemas.microsoft.com/office/drawing/2014/main" id="{2CDC323B-02ED-4179-A32D-2523AA30629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12024" y="27384"/>
            <a:ext cx="5904656" cy="6858000"/>
          </a:xfrm>
          <a:prstGeom prst="rect">
            <a:avLst/>
          </a:prstGeom>
        </p:spPr>
      </p:pic>
      <p:pic>
        <p:nvPicPr>
          <p:cNvPr id="4" name="Imagen 3">
            <a:extLst>
              <a:ext uri="{FF2B5EF4-FFF2-40B4-BE49-F238E27FC236}">
                <a16:creationId xmlns:a16="http://schemas.microsoft.com/office/drawing/2014/main" id="{B44BC43F-136F-46BD-819F-5FECE9CB850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2367" y="379681"/>
            <a:ext cx="2766386" cy="1015005"/>
          </a:xfrm>
          <a:prstGeom prst="rect">
            <a:avLst/>
          </a:prstGeom>
        </p:spPr>
      </p:pic>
    </p:spTree>
    <p:extLst>
      <p:ext uri="{BB962C8B-B14F-4D97-AF65-F5344CB8AC3E}">
        <p14:creationId xmlns:p14="http://schemas.microsoft.com/office/powerpoint/2010/main" val="29028378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3 Marcador de fecha"/>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B0724D-5F1E-4775-97F2-34DEEC61EA1B}" type="datetimeFigureOut">
              <a:rPr lang="es-ES" smtClean="0"/>
              <a:pPr/>
              <a:t>07/04/2021</a:t>
            </a:fld>
            <a:endParaRPr lang="es-ES" dirty="0"/>
          </a:p>
        </p:txBody>
      </p:sp>
      <p:sp>
        <p:nvSpPr>
          <p:cNvPr id="5" name="4 Marcador de pie de página"/>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5 Marcador de número de diapositiva"/>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51FF87-6A97-4492-A04D-688507128C4A}" type="slidenum">
              <a:rPr lang="es-ES" smtClean="0"/>
              <a:pPr/>
              <a:t>‹Nº›</a:t>
            </a:fld>
            <a:endParaRPr lang="es-ES" dirty="0"/>
          </a:p>
        </p:txBody>
      </p:sp>
    </p:spTree>
  </p:cSld>
  <p:clrMap bg1="lt1" tx1="dk1" bg2="lt2" tx2="dk2" accent1="accent1" accent2="accent2" accent3="accent3" accent4="accent4" accent5="accent5" accent6="accent6" hlink="hlink" folHlink="folHlink"/>
  <p:sldLayoutIdLst>
    <p:sldLayoutId id="214748364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80" r:id="rId10"/>
    <p:sldLayoutId id="2147483681" r:id="rId11"/>
    <p:sldLayoutId id="2147483678" r:id="rId12"/>
    <p:sldLayoutId id="2147483682" r:id="rId13"/>
    <p:sldLayoutId id="2147483679"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1446953" y="2623170"/>
            <a:ext cx="5472608" cy="1597918"/>
          </a:xfrm>
          <a:prstGeom prst="rect">
            <a:avLst/>
          </a:prstGeom>
          <a:noFill/>
          <a:ln w="9525">
            <a:noFill/>
            <a:miter lim="800000"/>
            <a:headEnd/>
            <a:tailEnd/>
          </a:ln>
        </p:spPr>
        <p:txBody>
          <a:bodyPr lIns="0" tIns="0" rIns="0" bIns="0"/>
          <a:lstStyle/>
          <a:p>
            <a:pPr>
              <a:defRPr/>
            </a:pPr>
            <a:r>
              <a:rPr lang="es-ES" sz="2800" b="1" dirty="0">
                <a:solidFill>
                  <a:srgbClr val="00A0DB"/>
                </a:solidFill>
                <a:latin typeface="Work Sans" panose="00000500000000000000" pitchFamily="2" charset="0"/>
              </a:rPr>
              <a:t>Campaña de Renta y Patrimonio 2020</a:t>
            </a:r>
            <a:endParaRPr lang="es-ES_tradnl" altLang="en-GB" sz="2800" b="1" dirty="0">
              <a:solidFill>
                <a:srgbClr val="00A0DB"/>
              </a:solidFill>
              <a:latin typeface="Bitter" panose="02000000000000000000" pitchFamily="2" charset="77"/>
            </a:endParaRPr>
          </a:p>
        </p:txBody>
      </p:sp>
      <p:sp>
        <p:nvSpPr>
          <p:cNvPr id="5" name="4 CuadroTexto"/>
          <p:cNvSpPr txBox="1"/>
          <p:nvPr/>
        </p:nvSpPr>
        <p:spPr>
          <a:xfrm>
            <a:off x="1511995" y="3752652"/>
            <a:ext cx="5441135" cy="252412"/>
          </a:xfrm>
          <a:prstGeom prst="rect">
            <a:avLst/>
          </a:prstGeom>
          <a:noFill/>
          <a:ln w="9525">
            <a:noFill/>
            <a:miter lim="800000"/>
            <a:headEnd/>
            <a:tailEnd/>
          </a:ln>
        </p:spPr>
        <p:txBody>
          <a:bodyPr lIns="0" tIns="0" rIns="0" bIns="0"/>
          <a:lstStyle>
            <a:defPPr>
              <a:defRPr lang="es-ES"/>
            </a:defPPr>
            <a:lvl1pPr>
              <a:defRPr sz="3600" b="1">
                <a:solidFill>
                  <a:srgbClr val="002060"/>
                </a:solidFill>
                <a:latin typeface="Book Antiqua" pitchFamily="18" charset="0"/>
              </a:defRPr>
            </a:lvl1pPr>
          </a:lstStyle>
          <a:p>
            <a:r>
              <a:rPr lang="es-ES" sz="1800" b="0" dirty="0">
                <a:solidFill>
                  <a:srgbClr val="00A0DB"/>
                </a:solidFill>
                <a:latin typeface="Work Sans Light" pitchFamily="2" charset="77"/>
              </a:rPr>
              <a:t>Abril, 2021</a:t>
            </a:r>
          </a:p>
          <a:p>
            <a:endParaRPr lang="es-ES" sz="1800" b="0" dirty="0">
              <a:solidFill>
                <a:srgbClr val="00A0DB"/>
              </a:solidFill>
              <a:latin typeface="Work Sans Light" pitchFamily="2" charset="77"/>
            </a:endParaRPr>
          </a:p>
          <a:p>
            <a:endParaRPr lang="es-ES" sz="1800" b="0" dirty="0">
              <a:solidFill>
                <a:srgbClr val="00A0DB"/>
              </a:solidFill>
              <a:latin typeface="Work Sans Light" pitchFamily="2" charset="77"/>
            </a:endParaRPr>
          </a:p>
        </p:txBody>
      </p:sp>
      <p:sp>
        <p:nvSpPr>
          <p:cNvPr id="9" name="8 CuadroTexto"/>
          <p:cNvSpPr txBox="1"/>
          <p:nvPr/>
        </p:nvSpPr>
        <p:spPr>
          <a:xfrm>
            <a:off x="335360" y="5134451"/>
            <a:ext cx="4376751" cy="984885"/>
          </a:xfrm>
          <a:prstGeom prst="rect">
            <a:avLst/>
          </a:prstGeom>
          <a:noFill/>
        </p:spPr>
        <p:txBody>
          <a:bodyPr wrap="square" rtlCol="0">
            <a:spAutoFit/>
          </a:bodyPr>
          <a:lstStyle/>
          <a:p>
            <a:pPr algn="just"/>
            <a:r>
              <a:rPr lang="es-ES" sz="800" b="1" dirty="0">
                <a:solidFill>
                  <a:srgbClr val="00A0DB"/>
                </a:solidFill>
                <a:latin typeface="Work Sans SemiBold" pitchFamily="2" charset="77"/>
                <a:cs typeface="Arial" panose="020B0604020202020204" pitchFamily="34" charset="0"/>
              </a:rPr>
              <a:t>PRIVADO Y CONFIDENCIAL</a:t>
            </a:r>
            <a:r>
              <a:rPr lang="es-ES" sz="800" dirty="0">
                <a:solidFill>
                  <a:srgbClr val="00A0DB"/>
                </a:solidFill>
                <a:latin typeface="Work Sans Light" pitchFamily="2" charset="77"/>
                <a:cs typeface="Arial" panose="020B0604020202020204" pitchFamily="34" charset="0"/>
              </a:rPr>
              <a:t>	</a:t>
            </a:r>
          </a:p>
          <a:p>
            <a:pPr algn="just"/>
            <a:r>
              <a:rPr lang="es-ES" sz="800" dirty="0">
                <a:solidFill>
                  <a:srgbClr val="00A0DB"/>
                </a:solidFill>
                <a:latin typeface="Work Sans Light" pitchFamily="2" charset="77"/>
                <a:cs typeface="Arial" panose="020B0604020202020204" pitchFamily="34" charset="0"/>
              </a:rPr>
              <a:t>Este informe ha sido preparado exclusivamente para el uso confidencial de los destinatarios del mismo. No aceptaremos ninguna responsabilidad hacia ningún tercero a quien le sea mostrado este informe o tenga acceso al mismo. </a:t>
            </a:r>
          </a:p>
          <a:p>
            <a:pPr algn="just"/>
            <a:r>
              <a:rPr lang="es-ES" sz="800" dirty="0">
                <a:solidFill>
                  <a:srgbClr val="00A0DB"/>
                </a:solidFill>
                <a:latin typeface="Work Sans Light" pitchFamily="2" charset="77"/>
                <a:cs typeface="Arial" panose="020B0604020202020204" pitchFamily="34" charset="0"/>
              </a:rPr>
              <a:t> </a:t>
            </a:r>
          </a:p>
          <a:p>
            <a:endParaRPr lang="es-ES" dirty="0">
              <a:solidFill>
                <a:srgbClr val="00A0DB"/>
              </a:solidFill>
              <a:latin typeface="Work Sans Light" pitchFamily="2" charset="77"/>
            </a:endParaRPr>
          </a:p>
        </p:txBody>
      </p:sp>
    </p:spTree>
    <p:extLst>
      <p:ext uri="{BB962C8B-B14F-4D97-AF65-F5344CB8AC3E}">
        <p14:creationId xmlns:p14="http://schemas.microsoft.com/office/powerpoint/2010/main" val="35834065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7">
            <a:extLst>
              <a:ext uri="{FF2B5EF4-FFF2-40B4-BE49-F238E27FC236}">
                <a16:creationId xmlns:a16="http://schemas.microsoft.com/office/drawing/2014/main" id="{257773C2-F4CC-42AD-B9D5-AC97642BFCBB}"/>
              </a:ext>
            </a:extLst>
          </p:cNvPr>
          <p:cNvSpPr>
            <a:spLocks noChangeArrowheads="1"/>
          </p:cNvSpPr>
          <p:nvPr/>
        </p:nvSpPr>
        <p:spPr bwMode="auto">
          <a:xfrm>
            <a:off x="3143672" y="1268760"/>
            <a:ext cx="8064896" cy="467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marL="285750" indent="-285750" algn="just" eaLnBrk="0" hangingPunct="0">
              <a:spcBef>
                <a:spcPct val="20000"/>
              </a:spcBef>
              <a:buFont typeface="Wingdings" panose="05000000000000000000" pitchFamily="2" charset="2"/>
              <a:buChar char="§"/>
            </a:pPr>
            <a:r>
              <a:rPr lang="es-ES" sz="1200" dirty="0">
                <a:solidFill>
                  <a:srgbClr val="00A0DB"/>
                </a:solidFill>
                <a:latin typeface="Work Sans" panose="00000500000000000000" pitchFamily="2" charset="0"/>
              </a:rPr>
              <a:t>Mediante la publicación del </a:t>
            </a:r>
            <a:r>
              <a:rPr lang="es-ES" sz="1200" b="1" dirty="0">
                <a:solidFill>
                  <a:srgbClr val="00A0DB"/>
                </a:solidFill>
                <a:latin typeface="Work Sans" panose="00000500000000000000" pitchFamily="2" charset="0"/>
              </a:rPr>
              <a:t>Orden HAC/248/2021, de 16 de marzo, </a:t>
            </a:r>
            <a:r>
              <a:rPr lang="es-ES" sz="1200" dirty="0">
                <a:solidFill>
                  <a:srgbClr val="00A0DB"/>
                </a:solidFill>
                <a:latin typeface="Work Sans" panose="00000500000000000000" pitchFamily="2" charset="0"/>
              </a:rPr>
              <a:t>publicada en el BOE de 18 de marzo, la Agencia Estatal de la Administración Tributaria marca el principio y el final de la campaña de renta y patrimonio 2020. </a:t>
            </a:r>
          </a:p>
          <a:p>
            <a:pPr algn="just" eaLnBrk="0" hangingPunct="0">
              <a:spcBef>
                <a:spcPct val="20000"/>
              </a:spcBef>
            </a:pPr>
            <a:endParaRPr lang="es-ES" sz="1200" dirty="0">
              <a:solidFill>
                <a:srgbClr val="00A0DB"/>
              </a:solidFill>
              <a:latin typeface="Work Sans" panose="00000500000000000000" pitchFamily="2" charset="0"/>
            </a:endParaRPr>
          </a:p>
          <a:p>
            <a:pPr marL="285750" indent="-285750" algn="just" eaLnBrk="0" hangingPunct="0">
              <a:spcBef>
                <a:spcPct val="20000"/>
              </a:spcBef>
              <a:buFont typeface="Wingdings" panose="05000000000000000000" pitchFamily="2" charset="2"/>
              <a:buChar char="§"/>
            </a:pPr>
            <a:r>
              <a:rPr lang="es-ES" sz="1200" dirty="0">
                <a:solidFill>
                  <a:srgbClr val="00A0DB"/>
                </a:solidFill>
                <a:latin typeface="Work Sans" panose="00000500000000000000" pitchFamily="2" charset="0"/>
              </a:rPr>
              <a:t>Así, los contribuyentes ya tienen la posibilidad de proceder a descargar sus datos fiscales, y a partir del </a:t>
            </a:r>
            <a:r>
              <a:rPr lang="es-ES" sz="1200" b="1" dirty="0">
                <a:solidFill>
                  <a:srgbClr val="00A0DB"/>
                </a:solidFill>
                <a:latin typeface="Work Sans" panose="00000500000000000000" pitchFamily="2" charset="0"/>
              </a:rPr>
              <a:t>7 de abril </a:t>
            </a:r>
            <a:r>
              <a:rPr lang="es-ES" sz="1200" dirty="0">
                <a:solidFill>
                  <a:srgbClr val="00A0DB"/>
                </a:solidFill>
                <a:latin typeface="Work Sans" panose="00000500000000000000" pitchFamily="2" charset="0"/>
              </a:rPr>
              <a:t>tendrán la posibilidad de acceder al borrador de la declaración del Impuesto sobre la Renta de las Personas Físicas (en adelante, IRPF) y en su caso, proceder a su presentación. Igualmente, las declaraciones del Impuesto sobre el Patrimonio (en adelante, IP) podrán ser presentadas desde el 7 de abril. </a:t>
            </a:r>
          </a:p>
          <a:p>
            <a:pPr marL="285750" indent="-285750" algn="just" eaLnBrk="0" hangingPunct="0">
              <a:spcBef>
                <a:spcPct val="20000"/>
              </a:spcBef>
              <a:buFont typeface="Wingdings" panose="05000000000000000000" pitchFamily="2" charset="2"/>
              <a:buChar char="§"/>
            </a:pPr>
            <a:endParaRPr lang="es-ES" sz="1200" dirty="0">
              <a:solidFill>
                <a:srgbClr val="00A0DB"/>
              </a:solidFill>
              <a:latin typeface="Work Sans" panose="00000500000000000000" pitchFamily="2" charset="0"/>
            </a:endParaRPr>
          </a:p>
          <a:p>
            <a:pPr marL="285750" indent="-285750" algn="just" eaLnBrk="0" hangingPunct="0">
              <a:spcBef>
                <a:spcPct val="20000"/>
              </a:spcBef>
              <a:buFont typeface="Wingdings" panose="05000000000000000000" pitchFamily="2" charset="2"/>
              <a:buChar char="§"/>
            </a:pPr>
            <a:r>
              <a:rPr lang="es-ES" sz="1200" dirty="0">
                <a:solidFill>
                  <a:srgbClr val="00A0DB"/>
                </a:solidFill>
                <a:latin typeface="Work Sans" panose="00000500000000000000" pitchFamily="2" charset="0"/>
              </a:rPr>
              <a:t>El plazo de presentación de ambas declaraciones se extenderá desde dicha fecha, hasta el </a:t>
            </a:r>
            <a:r>
              <a:rPr lang="es-ES" sz="1200" b="1" dirty="0">
                <a:solidFill>
                  <a:srgbClr val="00A0DB"/>
                </a:solidFill>
                <a:latin typeface="Work Sans" panose="00000500000000000000" pitchFamily="2" charset="0"/>
              </a:rPr>
              <a:t>30 de junio de 2021</a:t>
            </a:r>
            <a:r>
              <a:rPr lang="es-ES" sz="1200" dirty="0">
                <a:solidFill>
                  <a:srgbClr val="00A0DB"/>
                </a:solidFill>
                <a:latin typeface="Work Sans" panose="00000500000000000000" pitchFamily="2" charset="0"/>
              </a:rPr>
              <a:t>, inclusive.</a:t>
            </a:r>
          </a:p>
          <a:p>
            <a:pPr marL="285750" indent="-285750" algn="just" eaLnBrk="0" hangingPunct="0">
              <a:spcBef>
                <a:spcPct val="20000"/>
              </a:spcBef>
              <a:buFont typeface="Wingdings" panose="05000000000000000000" pitchFamily="2" charset="2"/>
              <a:buChar char="§"/>
            </a:pPr>
            <a:endParaRPr lang="es-ES" sz="1200" dirty="0">
              <a:solidFill>
                <a:srgbClr val="00A0DB"/>
              </a:solidFill>
              <a:latin typeface="Work Sans" panose="00000500000000000000" pitchFamily="2" charset="0"/>
            </a:endParaRPr>
          </a:p>
          <a:p>
            <a:pPr marL="285750" indent="-285750" algn="just" eaLnBrk="0" hangingPunct="0">
              <a:spcBef>
                <a:spcPct val="20000"/>
              </a:spcBef>
              <a:buFont typeface="Wingdings" panose="05000000000000000000" pitchFamily="2" charset="2"/>
              <a:buChar char="§"/>
            </a:pPr>
            <a:r>
              <a:rPr lang="es-ES" sz="1200" dirty="0">
                <a:solidFill>
                  <a:srgbClr val="00A0DB"/>
                </a:solidFill>
                <a:latin typeface="Work Sans" panose="00000500000000000000" pitchFamily="2" charset="0"/>
              </a:rPr>
              <a:t>En cuanto al </a:t>
            </a:r>
            <a:r>
              <a:rPr lang="es-ES" sz="1200" b="1" dirty="0">
                <a:solidFill>
                  <a:srgbClr val="00A0DB"/>
                </a:solidFill>
                <a:latin typeface="Work Sans" panose="00000500000000000000" pitchFamily="2" charset="0"/>
              </a:rPr>
              <a:t>plazo de domiciliación</a:t>
            </a:r>
            <a:r>
              <a:rPr lang="es-ES" sz="1200" dirty="0">
                <a:solidFill>
                  <a:srgbClr val="00A0DB"/>
                </a:solidFill>
                <a:latin typeface="Work Sans" panose="00000500000000000000" pitchFamily="2" charset="0"/>
              </a:rPr>
              <a:t> de aquellas declaraciones de IRPF con resultado a ingresar, y las correspondientes al IP presentadas por contribuyentes residentes en Comunidades Autónomas en las que el mismo no esté bonificado, el mismo se extiende desde </a:t>
            </a:r>
            <a:r>
              <a:rPr lang="es-ES" sz="1200" b="1" dirty="0">
                <a:solidFill>
                  <a:srgbClr val="00A0DB"/>
                </a:solidFill>
                <a:latin typeface="Work Sans" panose="00000500000000000000" pitchFamily="2" charset="0"/>
              </a:rPr>
              <a:t>el 1 de abril hasta el 25 de junio</a:t>
            </a:r>
            <a:r>
              <a:rPr lang="es-ES" sz="1200" dirty="0">
                <a:solidFill>
                  <a:srgbClr val="00A0DB"/>
                </a:solidFill>
                <a:latin typeface="Work Sans" panose="00000500000000000000" pitchFamily="2" charset="0"/>
              </a:rPr>
              <a:t>, inclusive. No obstante, si se opta por domiciliar únicamente el segundo plazo del Impuesto sobre la Renta de las Personas Físicas, la misma podrá realizarse hasta el 30 de junio de 2020, inclusive.</a:t>
            </a:r>
          </a:p>
          <a:p>
            <a:pPr marL="285750" indent="-285750" algn="just" eaLnBrk="0" hangingPunct="0">
              <a:spcBef>
                <a:spcPct val="20000"/>
              </a:spcBef>
              <a:buFont typeface="Wingdings" panose="05000000000000000000" pitchFamily="2" charset="2"/>
              <a:buChar char="§"/>
            </a:pPr>
            <a:endParaRPr lang="es-ES" sz="1200" dirty="0">
              <a:solidFill>
                <a:srgbClr val="00A0DB"/>
              </a:solidFill>
              <a:latin typeface="Work Sans" panose="00000500000000000000" pitchFamily="2" charset="0"/>
            </a:endParaRPr>
          </a:p>
          <a:p>
            <a:pPr marL="285750" indent="-285750" algn="just" eaLnBrk="0" hangingPunct="0">
              <a:spcBef>
                <a:spcPct val="20000"/>
              </a:spcBef>
              <a:buFont typeface="Wingdings" panose="05000000000000000000" pitchFamily="2" charset="2"/>
              <a:buChar char="§"/>
            </a:pPr>
            <a:r>
              <a:rPr lang="es-ES" sz="1200" dirty="0">
                <a:solidFill>
                  <a:srgbClr val="00A0DB"/>
                </a:solidFill>
                <a:latin typeface="Work Sans" panose="00000500000000000000" pitchFamily="2" charset="0"/>
              </a:rPr>
              <a:t>En caso de domiciliación del pago, los </a:t>
            </a:r>
            <a:r>
              <a:rPr lang="es-ES" sz="1200" b="1" dirty="0">
                <a:solidFill>
                  <a:srgbClr val="00A0DB"/>
                </a:solidFill>
                <a:latin typeface="Work Sans" panose="00000500000000000000" pitchFamily="2" charset="0"/>
              </a:rPr>
              <a:t>cargos</a:t>
            </a:r>
            <a:r>
              <a:rPr lang="es-ES" sz="1200" dirty="0">
                <a:solidFill>
                  <a:srgbClr val="00A0DB"/>
                </a:solidFill>
                <a:latin typeface="Work Sans" panose="00000500000000000000" pitchFamily="2" charset="0"/>
              </a:rPr>
              <a:t> en las cuentas bancarias se realizarán los días </a:t>
            </a:r>
            <a:r>
              <a:rPr lang="es-ES" sz="1200" b="1" dirty="0">
                <a:solidFill>
                  <a:srgbClr val="00A0DB"/>
                </a:solidFill>
                <a:latin typeface="Work Sans" panose="00000500000000000000" pitchFamily="2" charset="0"/>
              </a:rPr>
              <a:t>30 de junio y 5 de noviembre</a:t>
            </a:r>
            <a:r>
              <a:rPr lang="es-ES" sz="1200" dirty="0">
                <a:solidFill>
                  <a:srgbClr val="00A0DB"/>
                </a:solidFill>
                <a:latin typeface="Work Sans" panose="00000500000000000000" pitchFamily="2" charset="0"/>
              </a:rPr>
              <a:t>, respectivamente.</a:t>
            </a:r>
          </a:p>
          <a:p>
            <a:pPr marL="285750" indent="-285750" algn="just" eaLnBrk="0" hangingPunct="0">
              <a:spcBef>
                <a:spcPct val="20000"/>
              </a:spcBef>
              <a:buFont typeface="Wingdings" panose="05000000000000000000" pitchFamily="2" charset="2"/>
              <a:buChar char="§"/>
            </a:pPr>
            <a:endParaRPr lang="es-ES" sz="1200" dirty="0">
              <a:solidFill>
                <a:srgbClr val="00A0DB"/>
              </a:solidFill>
              <a:latin typeface="Work Sans" pitchFamily="2" charset="77"/>
            </a:endParaRPr>
          </a:p>
        </p:txBody>
      </p:sp>
      <p:sp>
        <p:nvSpPr>
          <p:cNvPr id="9" name="Rectangle 3">
            <a:extLst>
              <a:ext uri="{FF2B5EF4-FFF2-40B4-BE49-F238E27FC236}">
                <a16:creationId xmlns:a16="http://schemas.microsoft.com/office/drawing/2014/main" id="{E4C0C3DB-8E4E-BF43-940F-13EF536A00E0}"/>
              </a:ext>
            </a:extLst>
          </p:cNvPr>
          <p:cNvSpPr txBox="1">
            <a:spLocks noChangeArrowheads="1"/>
          </p:cNvSpPr>
          <p:nvPr/>
        </p:nvSpPr>
        <p:spPr bwMode="auto">
          <a:xfrm>
            <a:off x="551384" y="2841746"/>
            <a:ext cx="2232248" cy="1221482"/>
          </a:xfrm>
          <a:prstGeom prst="rect">
            <a:avLst/>
          </a:prstGeom>
          <a:noFill/>
          <a:ln w="9525">
            <a:noFill/>
            <a:miter lim="800000"/>
            <a:headEnd/>
            <a:tailEnd/>
          </a:ln>
        </p:spPr>
        <p:txBody>
          <a:bodyPr lIns="0" tIns="0" rIns="0" bIns="0"/>
          <a:lstStyle/>
          <a:p>
            <a:pPr>
              <a:defRPr/>
            </a:pPr>
            <a:r>
              <a:rPr lang="es-ES" sz="2400" b="1" dirty="0">
                <a:solidFill>
                  <a:srgbClr val="00A0DB"/>
                </a:solidFill>
              </a:rPr>
              <a:t>INICIO DE LA CAMPAÑA Y PLAZOS DE PRESENTACIÓN</a:t>
            </a:r>
            <a:endParaRPr lang="es-ES" sz="2400" dirty="0">
              <a:solidFill>
                <a:srgbClr val="00A0DB"/>
              </a:solidFill>
            </a:endParaRPr>
          </a:p>
          <a:p>
            <a:pPr>
              <a:defRPr/>
            </a:pPr>
            <a:endParaRPr lang="es-ES_tradnl" altLang="en-GB" sz="2400" b="1" dirty="0">
              <a:solidFill>
                <a:srgbClr val="00A0DB"/>
              </a:solidFill>
              <a:latin typeface="Bitter" panose="02000000000000000000" pitchFamily="2" charset="77"/>
            </a:endParaRPr>
          </a:p>
        </p:txBody>
      </p:sp>
    </p:spTree>
    <p:extLst>
      <p:ext uri="{BB962C8B-B14F-4D97-AF65-F5344CB8AC3E}">
        <p14:creationId xmlns:p14="http://schemas.microsoft.com/office/powerpoint/2010/main" val="29931085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7">
            <a:extLst>
              <a:ext uri="{FF2B5EF4-FFF2-40B4-BE49-F238E27FC236}">
                <a16:creationId xmlns:a16="http://schemas.microsoft.com/office/drawing/2014/main" id="{257773C2-F4CC-42AD-B9D5-AC97642BFCBB}"/>
              </a:ext>
            </a:extLst>
          </p:cNvPr>
          <p:cNvSpPr>
            <a:spLocks noChangeArrowheads="1"/>
          </p:cNvSpPr>
          <p:nvPr/>
        </p:nvSpPr>
        <p:spPr bwMode="auto">
          <a:xfrm>
            <a:off x="3143672" y="1052736"/>
            <a:ext cx="8064896" cy="5373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marL="285750" indent="-285750" algn="just" eaLnBrk="0" hangingPunct="0">
              <a:spcBef>
                <a:spcPct val="20000"/>
              </a:spcBef>
              <a:buFont typeface="Wingdings" panose="05000000000000000000" pitchFamily="2" charset="2"/>
              <a:buChar char="§"/>
            </a:pPr>
            <a:r>
              <a:rPr lang="es-ES" sz="1200" dirty="0">
                <a:solidFill>
                  <a:srgbClr val="00A0DB"/>
                </a:solidFill>
                <a:latin typeface="Work Sans" panose="00000500000000000000" pitchFamily="2" charset="0"/>
              </a:rPr>
              <a:t>En cuanto a los contribuyentes </a:t>
            </a:r>
            <a:r>
              <a:rPr lang="es-ES" sz="1200" b="1" dirty="0">
                <a:solidFill>
                  <a:srgbClr val="00A0DB"/>
                </a:solidFill>
                <a:latin typeface="Work Sans" panose="00000500000000000000" pitchFamily="2" charset="0"/>
              </a:rPr>
              <a:t>no obligados a declarar</a:t>
            </a:r>
            <a:r>
              <a:rPr lang="es-ES" sz="1200" dirty="0">
                <a:solidFill>
                  <a:srgbClr val="00A0DB"/>
                </a:solidFill>
                <a:latin typeface="Work Sans" panose="00000500000000000000" pitchFamily="2" charset="0"/>
              </a:rPr>
              <a:t>, se ha de atender a los siguientes límites: </a:t>
            </a:r>
          </a:p>
          <a:p>
            <a:pPr marL="285750" indent="-285750" algn="just" eaLnBrk="0" hangingPunct="0">
              <a:spcBef>
                <a:spcPct val="20000"/>
              </a:spcBef>
              <a:buFont typeface="Wingdings" panose="05000000000000000000" pitchFamily="2" charset="2"/>
              <a:buChar char="§"/>
            </a:pPr>
            <a:endParaRPr lang="es-ES" sz="1200" dirty="0">
              <a:solidFill>
                <a:srgbClr val="00A0DB"/>
              </a:solidFill>
              <a:latin typeface="Work Sans" panose="00000500000000000000" pitchFamily="2" charset="0"/>
            </a:endParaRPr>
          </a:p>
          <a:p>
            <a:pPr marL="742950" lvl="1" indent="-285750" algn="just" eaLnBrk="0" hangingPunct="0">
              <a:spcBef>
                <a:spcPct val="20000"/>
              </a:spcBef>
              <a:buFont typeface="Courier New" panose="02070309020205020404" pitchFamily="49" charset="0"/>
              <a:buChar char="o"/>
            </a:pPr>
            <a:r>
              <a:rPr lang="es-ES" sz="1200" dirty="0">
                <a:solidFill>
                  <a:srgbClr val="00A0DB"/>
                </a:solidFill>
                <a:latin typeface="Work Sans" panose="00000500000000000000" pitchFamily="2" charset="0"/>
              </a:rPr>
              <a:t>Aquellos que únicamente obtengan </a:t>
            </a:r>
            <a:r>
              <a:rPr lang="es-ES" sz="1200" b="1" dirty="0">
                <a:solidFill>
                  <a:srgbClr val="00A0DB"/>
                </a:solidFill>
                <a:latin typeface="Work Sans" panose="00000500000000000000" pitchFamily="2" charset="0"/>
              </a:rPr>
              <a:t>rendimientos del trabajo</a:t>
            </a:r>
            <a:r>
              <a:rPr lang="es-ES" sz="1200" dirty="0">
                <a:solidFill>
                  <a:srgbClr val="00A0DB"/>
                </a:solidFill>
                <a:latin typeface="Work Sans" panose="00000500000000000000" pitchFamily="2" charset="0"/>
              </a:rPr>
              <a:t>, del </a:t>
            </a:r>
            <a:r>
              <a:rPr lang="es-ES" sz="1200" b="1" dirty="0">
                <a:solidFill>
                  <a:srgbClr val="00A0DB"/>
                </a:solidFill>
                <a:latin typeface="Work Sans" panose="00000500000000000000" pitchFamily="2" charset="0"/>
              </a:rPr>
              <a:t>capital</a:t>
            </a:r>
            <a:r>
              <a:rPr lang="es-ES" sz="1200" dirty="0">
                <a:solidFill>
                  <a:srgbClr val="00A0DB"/>
                </a:solidFill>
                <a:latin typeface="Work Sans" panose="00000500000000000000" pitchFamily="2" charset="0"/>
              </a:rPr>
              <a:t> (mobiliario o inmobiliario), de </a:t>
            </a:r>
            <a:r>
              <a:rPr lang="es-ES" sz="1200" b="1" dirty="0">
                <a:solidFill>
                  <a:srgbClr val="00A0DB"/>
                </a:solidFill>
                <a:latin typeface="Work Sans" panose="00000500000000000000" pitchFamily="2" charset="0"/>
              </a:rPr>
              <a:t>actividades económicas y ganancias patrimoniales</a:t>
            </a:r>
            <a:r>
              <a:rPr lang="es-ES" sz="1200" dirty="0">
                <a:solidFill>
                  <a:srgbClr val="00A0DB"/>
                </a:solidFill>
                <a:latin typeface="Work Sans" panose="00000500000000000000" pitchFamily="2" charset="0"/>
              </a:rPr>
              <a:t>, </a:t>
            </a:r>
            <a:r>
              <a:rPr lang="es-ES" sz="1200" b="1" dirty="0">
                <a:solidFill>
                  <a:srgbClr val="00A0DB"/>
                </a:solidFill>
                <a:latin typeface="Work Sans" panose="00000500000000000000" pitchFamily="2" charset="0"/>
              </a:rPr>
              <a:t>hasta un importe máximo conjunto de 1.000 euros anuales</a:t>
            </a:r>
            <a:r>
              <a:rPr lang="es-ES" sz="1200" dirty="0">
                <a:solidFill>
                  <a:srgbClr val="00A0DB"/>
                </a:solidFill>
                <a:latin typeface="Work Sans" panose="00000500000000000000" pitchFamily="2" charset="0"/>
              </a:rPr>
              <a:t>, y </a:t>
            </a:r>
            <a:r>
              <a:rPr lang="es-ES" sz="1200" b="1" dirty="0">
                <a:solidFill>
                  <a:srgbClr val="00A0DB"/>
                </a:solidFill>
                <a:latin typeface="Work Sans" panose="00000500000000000000" pitchFamily="2" charset="0"/>
              </a:rPr>
              <a:t>pérdidas patrimoniales de cuantía inferior a 500 euros</a:t>
            </a:r>
            <a:r>
              <a:rPr lang="es-ES" sz="1200" dirty="0">
                <a:solidFill>
                  <a:srgbClr val="00A0DB"/>
                </a:solidFill>
                <a:latin typeface="Work Sans" panose="00000500000000000000" pitchFamily="2" charset="0"/>
              </a:rPr>
              <a:t>, en tributación individual o conjunta. </a:t>
            </a:r>
          </a:p>
          <a:p>
            <a:pPr marL="742950" lvl="1" indent="-285750" algn="just" eaLnBrk="0" hangingPunct="0">
              <a:spcBef>
                <a:spcPct val="20000"/>
              </a:spcBef>
              <a:buFont typeface="Courier New" panose="02070309020205020404" pitchFamily="49" charset="0"/>
              <a:buChar char="o"/>
            </a:pPr>
            <a:endParaRPr lang="es-ES" sz="1200" dirty="0">
              <a:solidFill>
                <a:srgbClr val="00A0DB"/>
              </a:solidFill>
              <a:latin typeface="Work Sans" panose="00000500000000000000" pitchFamily="2" charset="0"/>
            </a:endParaRPr>
          </a:p>
          <a:p>
            <a:pPr marL="742950" lvl="1" indent="-285750" algn="just" eaLnBrk="0" hangingPunct="0">
              <a:spcBef>
                <a:spcPct val="20000"/>
              </a:spcBef>
              <a:buFont typeface="Courier New" panose="02070309020205020404" pitchFamily="49" charset="0"/>
              <a:buChar char="o"/>
            </a:pPr>
            <a:r>
              <a:rPr lang="es-ES" sz="1200" dirty="0">
                <a:solidFill>
                  <a:srgbClr val="00A0DB"/>
                </a:solidFill>
                <a:latin typeface="Work Sans" panose="00000500000000000000" pitchFamily="2" charset="0"/>
              </a:rPr>
              <a:t>Aquellos contribuyentes que, </a:t>
            </a:r>
            <a:r>
              <a:rPr lang="es-ES" sz="1200" b="1" dirty="0">
                <a:solidFill>
                  <a:srgbClr val="00A0DB"/>
                </a:solidFill>
                <a:latin typeface="Work Sans" panose="00000500000000000000" pitchFamily="2" charset="0"/>
              </a:rPr>
              <a:t>de forma individual o conjunta, y exclusiva: </a:t>
            </a:r>
            <a:endParaRPr lang="es-ES" sz="1200" dirty="0">
              <a:solidFill>
                <a:srgbClr val="00A0DB"/>
              </a:solidFill>
              <a:latin typeface="Work Sans" panose="00000500000000000000" pitchFamily="2" charset="0"/>
            </a:endParaRPr>
          </a:p>
          <a:p>
            <a:pPr marL="742950" lvl="1" indent="-285750" algn="just" eaLnBrk="0" hangingPunct="0">
              <a:spcBef>
                <a:spcPct val="20000"/>
              </a:spcBef>
              <a:buFont typeface="Courier New" panose="02070309020205020404" pitchFamily="49" charset="0"/>
              <a:buChar char="o"/>
            </a:pPr>
            <a:endParaRPr lang="es-ES" sz="1200" dirty="0">
              <a:solidFill>
                <a:srgbClr val="00A0DB"/>
              </a:solidFill>
              <a:latin typeface="Work Sans" panose="00000500000000000000" pitchFamily="2" charset="0"/>
            </a:endParaRPr>
          </a:p>
          <a:p>
            <a:pPr marL="1200150" lvl="2" indent="-285750" algn="just" eaLnBrk="0" hangingPunct="0">
              <a:spcBef>
                <a:spcPct val="20000"/>
              </a:spcBef>
              <a:buFont typeface="Work Sans" panose="00000500000000000000" pitchFamily="2" charset="0"/>
              <a:buChar char="−"/>
            </a:pPr>
            <a:r>
              <a:rPr lang="es-ES" sz="1200" dirty="0">
                <a:solidFill>
                  <a:srgbClr val="00A0DB"/>
                </a:solidFill>
                <a:latin typeface="Work Sans" panose="00000500000000000000" pitchFamily="2" charset="0"/>
              </a:rPr>
              <a:t>Obtengan </a:t>
            </a:r>
            <a:r>
              <a:rPr lang="es-ES" sz="1200" b="1" dirty="0">
                <a:solidFill>
                  <a:srgbClr val="00A0DB"/>
                </a:solidFill>
                <a:latin typeface="Work Sans" panose="00000500000000000000" pitchFamily="2" charset="0"/>
              </a:rPr>
              <a:t>rendimientos del trabajo </a:t>
            </a:r>
            <a:r>
              <a:rPr lang="es-ES" sz="1200" dirty="0">
                <a:solidFill>
                  <a:srgbClr val="00A0DB"/>
                </a:solidFill>
                <a:latin typeface="Work Sans" panose="00000500000000000000" pitchFamily="2" charset="0"/>
              </a:rPr>
              <a:t>de </a:t>
            </a:r>
            <a:r>
              <a:rPr lang="es-ES" sz="1200" b="1" dirty="0">
                <a:solidFill>
                  <a:srgbClr val="00A0DB"/>
                </a:solidFill>
                <a:latin typeface="Work Sans" panose="00000500000000000000" pitchFamily="2" charset="0"/>
              </a:rPr>
              <a:t>hasta 22.000 euros y provengan de un solo pagador</a:t>
            </a:r>
            <a:r>
              <a:rPr lang="es-ES" sz="1200" dirty="0">
                <a:solidFill>
                  <a:srgbClr val="00A0DB"/>
                </a:solidFill>
                <a:latin typeface="Work Sans" panose="00000500000000000000" pitchFamily="2" charset="0"/>
              </a:rPr>
              <a:t>. Igualmente, este límite aplica a aquellos que únicamente obtengan determinados rendimientos del trabajo (i.e. pensiones y haberes pasivos percibidos de los regímenes públicos de la Seguridad Social, prestaciones percibidas por los beneficiarios de mutualidades generales obligatorias de funcionarios, colegios de huérfanos y otras entidades similares, etc.)</a:t>
            </a:r>
          </a:p>
          <a:p>
            <a:pPr marL="1200150" lvl="2" indent="-285750" algn="just" eaLnBrk="0" hangingPunct="0">
              <a:spcBef>
                <a:spcPct val="20000"/>
              </a:spcBef>
              <a:buFont typeface="Work Sans" panose="00000500000000000000" pitchFamily="2" charset="0"/>
              <a:buChar char="−"/>
            </a:pPr>
            <a:endParaRPr lang="es-ES" sz="1200" dirty="0">
              <a:solidFill>
                <a:srgbClr val="00A0DB"/>
              </a:solidFill>
              <a:latin typeface="Work Sans" panose="00000500000000000000" pitchFamily="2" charset="0"/>
            </a:endParaRPr>
          </a:p>
          <a:p>
            <a:pPr marL="1200150" lvl="2" indent="-285750" algn="just" eaLnBrk="0" hangingPunct="0">
              <a:spcBef>
                <a:spcPct val="20000"/>
              </a:spcBef>
              <a:buFont typeface="Work Sans" panose="00000500000000000000" pitchFamily="2" charset="0"/>
              <a:buChar char="−"/>
            </a:pPr>
            <a:r>
              <a:rPr lang="es-ES" sz="1200" dirty="0">
                <a:solidFill>
                  <a:srgbClr val="00A0DB"/>
                </a:solidFill>
                <a:latin typeface="Work Sans" panose="00000500000000000000" pitchFamily="2" charset="0"/>
              </a:rPr>
              <a:t>Obtengan </a:t>
            </a:r>
            <a:r>
              <a:rPr lang="es-ES" sz="1200" b="1" dirty="0">
                <a:solidFill>
                  <a:srgbClr val="00A0DB"/>
                </a:solidFill>
                <a:latin typeface="Work Sans" panose="00000500000000000000" pitchFamily="2" charset="0"/>
              </a:rPr>
              <a:t>rendimientos del trabajo </a:t>
            </a:r>
            <a:r>
              <a:rPr lang="es-ES" sz="1200" dirty="0">
                <a:solidFill>
                  <a:srgbClr val="00A0DB"/>
                </a:solidFill>
                <a:latin typeface="Work Sans" panose="00000500000000000000" pitchFamily="2" charset="0"/>
              </a:rPr>
              <a:t>de hasta </a:t>
            </a:r>
            <a:r>
              <a:rPr lang="es-ES" sz="1200" b="1" dirty="0">
                <a:solidFill>
                  <a:srgbClr val="00A0DB"/>
                </a:solidFill>
                <a:latin typeface="Work Sans" panose="00000500000000000000" pitchFamily="2" charset="0"/>
              </a:rPr>
              <a:t>22.000 euros y provengan de varios pagadores</a:t>
            </a:r>
            <a:r>
              <a:rPr lang="es-ES" sz="1200" dirty="0">
                <a:solidFill>
                  <a:srgbClr val="00A0DB"/>
                </a:solidFill>
                <a:latin typeface="Work Sans" panose="00000500000000000000" pitchFamily="2" charset="0"/>
              </a:rPr>
              <a:t>, siempre que las cantidades percibidas del segundo y restantes pagadores, por orden de cuantía, </a:t>
            </a:r>
            <a:r>
              <a:rPr lang="es-ES" sz="1200" b="1" dirty="0">
                <a:solidFill>
                  <a:srgbClr val="00A0DB"/>
                </a:solidFill>
                <a:latin typeface="Work Sans" panose="00000500000000000000" pitchFamily="2" charset="0"/>
              </a:rPr>
              <a:t>no superen </a:t>
            </a:r>
            <a:r>
              <a:rPr lang="es-ES" sz="1200" dirty="0">
                <a:solidFill>
                  <a:srgbClr val="00A0DB"/>
                </a:solidFill>
                <a:latin typeface="Work Sans" panose="00000500000000000000" pitchFamily="2" charset="0"/>
              </a:rPr>
              <a:t>en su conjunto la cantidad de </a:t>
            </a:r>
            <a:r>
              <a:rPr lang="es-ES" sz="1200" b="1" dirty="0">
                <a:solidFill>
                  <a:srgbClr val="00A0DB"/>
                </a:solidFill>
                <a:latin typeface="Work Sans" panose="00000500000000000000" pitchFamily="2" charset="0"/>
              </a:rPr>
              <a:t>1.500 euros anuales</a:t>
            </a:r>
            <a:r>
              <a:rPr lang="es-ES" sz="1200" dirty="0">
                <a:solidFill>
                  <a:srgbClr val="00A0DB"/>
                </a:solidFill>
                <a:latin typeface="Work Sans" panose="00000500000000000000" pitchFamily="2" charset="0"/>
              </a:rPr>
              <a:t>.</a:t>
            </a:r>
          </a:p>
          <a:p>
            <a:pPr marL="1200150" lvl="2" indent="-285750" algn="just" eaLnBrk="0" hangingPunct="0">
              <a:spcBef>
                <a:spcPct val="20000"/>
              </a:spcBef>
              <a:buFont typeface="Work Sans" panose="00000500000000000000" pitchFamily="2" charset="0"/>
              <a:buChar char="−"/>
            </a:pPr>
            <a:endParaRPr lang="es-ES" sz="1200" dirty="0">
              <a:solidFill>
                <a:srgbClr val="00A0DB"/>
              </a:solidFill>
              <a:latin typeface="Work Sans" panose="00000500000000000000" pitchFamily="2" charset="0"/>
            </a:endParaRPr>
          </a:p>
          <a:p>
            <a:pPr marL="1200150" lvl="2" indent="-285750" algn="just" eaLnBrk="0" hangingPunct="0">
              <a:spcBef>
                <a:spcPct val="20000"/>
              </a:spcBef>
              <a:buFont typeface="Work Sans" panose="00000500000000000000" pitchFamily="2" charset="0"/>
              <a:buChar char="−"/>
            </a:pPr>
            <a:r>
              <a:rPr lang="es-ES" sz="1200" dirty="0">
                <a:solidFill>
                  <a:srgbClr val="00A0DB"/>
                </a:solidFill>
                <a:latin typeface="Work Sans" panose="00000500000000000000" pitchFamily="2" charset="0"/>
              </a:rPr>
              <a:t>Obtengan </a:t>
            </a:r>
            <a:r>
              <a:rPr lang="es-ES" sz="1200" b="1" dirty="0">
                <a:solidFill>
                  <a:srgbClr val="00A0DB"/>
                </a:solidFill>
                <a:latin typeface="Work Sans" panose="00000500000000000000" pitchFamily="2" charset="0"/>
              </a:rPr>
              <a:t>rendimientos del trabajo</a:t>
            </a:r>
            <a:r>
              <a:rPr lang="es-ES" sz="1200" dirty="0">
                <a:solidFill>
                  <a:srgbClr val="00A0DB"/>
                </a:solidFill>
                <a:latin typeface="Work Sans" panose="00000500000000000000" pitchFamily="2" charset="0"/>
              </a:rPr>
              <a:t> de hasta </a:t>
            </a:r>
            <a:r>
              <a:rPr lang="es-ES" sz="1200" b="1" dirty="0">
                <a:solidFill>
                  <a:srgbClr val="00A0DB"/>
                </a:solidFill>
                <a:latin typeface="Work Sans" panose="00000500000000000000" pitchFamily="2" charset="0"/>
              </a:rPr>
              <a:t>14.000 euros y procedan de más de un pagador</a:t>
            </a:r>
            <a:r>
              <a:rPr lang="es-ES" sz="1200" dirty="0">
                <a:solidFill>
                  <a:srgbClr val="00A0DB"/>
                </a:solidFill>
                <a:latin typeface="Work Sans" panose="00000500000000000000" pitchFamily="2" charset="0"/>
              </a:rPr>
              <a:t>, siempre que las cantidades percibidas del segundo y restantes pagadores, por orden de cuantía, </a:t>
            </a:r>
            <a:r>
              <a:rPr lang="es-ES" sz="1200" b="1" dirty="0">
                <a:solidFill>
                  <a:srgbClr val="00A0DB"/>
                </a:solidFill>
                <a:latin typeface="Work Sans" panose="00000500000000000000" pitchFamily="2" charset="0"/>
              </a:rPr>
              <a:t>superen</a:t>
            </a:r>
            <a:r>
              <a:rPr lang="es-ES" sz="1200" dirty="0">
                <a:solidFill>
                  <a:srgbClr val="00A0DB"/>
                </a:solidFill>
                <a:latin typeface="Work Sans" panose="00000500000000000000" pitchFamily="2" charset="0"/>
              </a:rPr>
              <a:t> en su conjunto la cantidad de </a:t>
            </a:r>
            <a:r>
              <a:rPr lang="es-ES" sz="1200" b="1" dirty="0">
                <a:solidFill>
                  <a:srgbClr val="00A0DB"/>
                </a:solidFill>
                <a:latin typeface="Work Sans" panose="00000500000000000000" pitchFamily="2" charset="0"/>
              </a:rPr>
              <a:t>1.500 euros anuales</a:t>
            </a:r>
            <a:r>
              <a:rPr lang="es-ES" sz="1200" dirty="0">
                <a:solidFill>
                  <a:srgbClr val="00A0DB"/>
                </a:solidFill>
                <a:latin typeface="Work Sans" panose="00000500000000000000" pitchFamily="2" charset="0"/>
              </a:rPr>
              <a:t>.</a:t>
            </a:r>
          </a:p>
          <a:p>
            <a:pPr marL="1200150" lvl="2" indent="-285750" algn="just" eaLnBrk="0" hangingPunct="0">
              <a:spcBef>
                <a:spcPct val="20000"/>
              </a:spcBef>
              <a:buFont typeface="Wingdings" panose="05000000000000000000" pitchFamily="2" charset="2"/>
              <a:buChar char="§"/>
            </a:pPr>
            <a:endParaRPr lang="es-ES" sz="1200" dirty="0">
              <a:solidFill>
                <a:srgbClr val="00A0DB"/>
              </a:solidFill>
              <a:latin typeface="Work Sans" panose="00000500000000000000" pitchFamily="2" charset="0"/>
            </a:endParaRPr>
          </a:p>
          <a:p>
            <a:pPr marL="1200150" lvl="2" indent="-285750" algn="just" eaLnBrk="0" hangingPunct="0">
              <a:spcBef>
                <a:spcPct val="20000"/>
              </a:spcBef>
              <a:buFont typeface="Wingdings" panose="05000000000000000000" pitchFamily="2" charset="2"/>
              <a:buChar char="§"/>
            </a:pPr>
            <a:endParaRPr lang="es-ES" sz="1200" dirty="0">
              <a:solidFill>
                <a:srgbClr val="00A0DB"/>
              </a:solidFill>
              <a:latin typeface="Work Sans" panose="00000500000000000000" pitchFamily="2" charset="0"/>
            </a:endParaRPr>
          </a:p>
          <a:p>
            <a:pPr marL="285750" indent="-285750" algn="just" eaLnBrk="0" hangingPunct="0">
              <a:spcBef>
                <a:spcPct val="20000"/>
              </a:spcBef>
              <a:buFont typeface="Wingdings" panose="05000000000000000000" pitchFamily="2" charset="2"/>
              <a:buChar char="§"/>
            </a:pPr>
            <a:endParaRPr lang="es-ES" sz="1200" dirty="0">
              <a:solidFill>
                <a:srgbClr val="00A0DB"/>
              </a:solidFill>
              <a:latin typeface="Work Sans" pitchFamily="2" charset="77"/>
            </a:endParaRPr>
          </a:p>
        </p:txBody>
      </p:sp>
      <p:sp>
        <p:nvSpPr>
          <p:cNvPr id="9" name="Rectangle 3">
            <a:extLst>
              <a:ext uri="{FF2B5EF4-FFF2-40B4-BE49-F238E27FC236}">
                <a16:creationId xmlns:a16="http://schemas.microsoft.com/office/drawing/2014/main" id="{E4C0C3DB-8E4E-BF43-940F-13EF536A00E0}"/>
              </a:ext>
            </a:extLst>
          </p:cNvPr>
          <p:cNvSpPr txBox="1">
            <a:spLocks noChangeArrowheads="1"/>
          </p:cNvSpPr>
          <p:nvPr/>
        </p:nvSpPr>
        <p:spPr bwMode="auto">
          <a:xfrm>
            <a:off x="551384" y="2841746"/>
            <a:ext cx="2232248" cy="1221482"/>
          </a:xfrm>
          <a:prstGeom prst="rect">
            <a:avLst/>
          </a:prstGeom>
          <a:noFill/>
          <a:ln w="9525">
            <a:noFill/>
            <a:miter lim="800000"/>
            <a:headEnd/>
            <a:tailEnd/>
          </a:ln>
        </p:spPr>
        <p:txBody>
          <a:bodyPr lIns="0" tIns="0" rIns="0" bIns="0"/>
          <a:lstStyle/>
          <a:p>
            <a:pPr>
              <a:defRPr/>
            </a:pPr>
            <a:r>
              <a:rPr lang="es-ES" sz="2400" b="1" dirty="0">
                <a:solidFill>
                  <a:srgbClr val="00A0DB"/>
                </a:solidFill>
              </a:rPr>
              <a:t>NO OBLIGACIÓN DE DECLARAR</a:t>
            </a:r>
            <a:endParaRPr lang="es-ES" sz="2400" dirty="0">
              <a:solidFill>
                <a:srgbClr val="00A0DB"/>
              </a:solidFill>
            </a:endParaRPr>
          </a:p>
          <a:p>
            <a:pPr>
              <a:defRPr/>
            </a:pPr>
            <a:endParaRPr lang="es-ES_tradnl" altLang="en-GB" sz="2400" b="1" dirty="0">
              <a:solidFill>
                <a:srgbClr val="00A0DB"/>
              </a:solidFill>
              <a:latin typeface="Bitter" panose="02000000000000000000" pitchFamily="2" charset="77"/>
            </a:endParaRPr>
          </a:p>
        </p:txBody>
      </p:sp>
    </p:spTree>
    <p:extLst>
      <p:ext uri="{BB962C8B-B14F-4D97-AF65-F5344CB8AC3E}">
        <p14:creationId xmlns:p14="http://schemas.microsoft.com/office/powerpoint/2010/main" val="17626096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7">
            <a:extLst>
              <a:ext uri="{FF2B5EF4-FFF2-40B4-BE49-F238E27FC236}">
                <a16:creationId xmlns:a16="http://schemas.microsoft.com/office/drawing/2014/main" id="{257773C2-F4CC-42AD-B9D5-AC97642BFCBB}"/>
              </a:ext>
            </a:extLst>
          </p:cNvPr>
          <p:cNvSpPr>
            <a:spLocks noChangeArrowheads="1"/>
          </p:cNvSpPr>
          <p:nvPr/>
        </p:nvSpPr>
        <p:spPr bwMode="auto">
          <a:xfrm>
            <a:off x="3143672" y="1052736"/>
            <a:ext cx="8064896"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marL="1200150" lvl="2" indent="-285750" algn="just" eaLnBrk="0" hangingPunct="0">
              <a:spcBef>
                <a:spcPct val="20000"/>
              </a:spcBef>
              <a:buFont typeface="Work Sans" panose="00000500000000000000" pitchFamily="2" charset="0"/>
              <a:buChar char="−"/>
            </a:pPr>
            <a:r>
              <a:rPr lang="es-ES" sz="1200" dirty="0">
                <a:solidFill>
                  <a:srgbClr val="00A0DB"/>
                </a:solidFill>
                <a:latin typeface="Work Sans" panose="00000500000000000000" pitchFamily="2" charset="0"/>
              </a:rPr>
              <a:t>Perciban </a:t>
            </a:r>
            <a:r>
              <a:rPr lang="es-ES" sz="1200" b="1" dirty="0">
                <a:solidFill>
                  <a:srgbClr val="00A0DB"/>
                </a:solidFill>
                <a:latin typeface="Work Sans" panose="00000500000000000000" pitchFamily="2" charset="0"/>
              </a:rPr>
              <a:t>pensiones compensatorias o anualidades por alimentos</a:t>
            </a:r>
            <a:r>
              <a:rPr lang="es-ES" sz="1200" dirty="0">
                <a:solidFill>
                  <a:srgbClr val="00A0DB"/>
                </a:solidFill>
                <a:latin typeface="Work Sans" panose="00000500000000000000" pitchFamily="2" charset="0"/>
              </a:rPr>
              <a:t> distintas de las percibidas por decisión judicial de hasta </a:t>
            </a:r>
            <a:r>
              <a:rPr lang="es-ES" sz="1200" b="1" dirty="0">
                <a:solidFill>
                  <a:srgbClr val="00A0DB"/>
                </a:solidFill>
                <a:latin typeface="Work Sans" panose="00000500000000000000" pitchFamily="2" charset="0"/>
              </a:rPr>
              <a:t>14.000 euros. </a:t>
            </a:r>
          </a:p>
          <a:p>
            <a:pPr marL="1200150" lvl="2" indent="-285750" algn="just" eaLnBrk="0" hangingPunct="0">
              <a:spcBef>
                <a:spcPct val="20000"/>
              </a:spcBef>
              <a:buFont typeface="Work Sans" panose="00000500000000000000" pitchFamily="2" charset="0"/>
              <a:buChar char="−"/>
            </a:pPr>
            <a:endParaRPr lang="es-ES" sz="1200" dirty="0">
              <a:solidFill>
                <a:srgbClr val="00A0DB"/>
              </a:solidFill>
              <a:latin typeface="Work Sans" panose="00000500000000000000" pitchFamily="2" charset="0"/>
            </a:endParaRPr>
          </a:p>
          <a:p>
            <a:pPr marL="1200150" lvl="2" indent="-285750" algn="just" eaLnBrk="0" hangingPunct="0">
              <a:spcBef>
                <a:spcPct val="20000"/>
              </a:spcBef>
              <a:buFont typeface="Work Sans" panose="00000500000000000000" pitchFamily="2" charset="0"/>
              <a:buChar char="−"/>
            </a:pPr>
            <a:r>
              <a:rPr lang="es-ES" sz="1200" dirty="0">
                <a:solidFill>
                  <a:srgbClr val="00A0DB"/>
                </a:solidFill>
                <a:latin typeface="Work Sans" panose="00000500000000000000" pitchFamily="2" charset="0"/>
              </a:rPr>
              <a:t>Obtengan </a:t>
            </a:r>
            <a:r>
              <a:rPr lang="es-ES" sz="1200" b="1" dirty="0">
                <a:solidFill>
                  <a:srgbClr val="00A0DB"/>
                </a:solidFill>
                <a:latin typeface="Work Sans" panose="00000500000000000000" pitchFamily="2" charset="0"/>
              </a:rPr>
              <a:t>rendimientos del trabajo de hasta 14.000 euros </a:t>
            </a:r>
            <a:r>
              <a:rPr lang="es-ES" sz="1200" dirty="0">
                <a:solidFill>
                  <a:srgbClr val="00A0DB"/>
                </a:solidFill>
                <a:latin typeface="Work Sans" panose="00000500000000000000" pitchFamily="2" charset="0"/>
              </a:rPr>
              <a:t>y el pagador no haya tenido obligación de </a:t>
            </a:r>
            <a:r>
              <a:rPr lang="es-ES" sz="1200" b="1" dirty="0">
                <a:solidFill>
                  <a:srgbClr val="00A0DB"/>
                </a:solidFill>
                <a:latin typeface="Work Sans" panose="00000500000000000000" pitchFamily="2" charset="0"/>
              </a:rPr>
              <a:t>retener</a:t>
            </a:r>
            <a:r>
              <a:rPr lang="es-ES" sz="1200" dirty="0">
                <a:solidFill>
                  <a:srgbClr val="00A0DB"/>
                </a:solidFill>
                <a:latin typeface="Work Sans" panose="00000500000000000000" pitchFamily="2" charset="0"/>
              </a:rPr>
              <a:t>. </a:t>
            </a:r>
          </a:p>
          <a:p>
            <a:pPr marL="1200150" lvl="2" indent="-285750" algn="just" eaLnBrk="0" hangingPunct="0">
              <a:spcBef>
                <a:spcPct val="20000"/>
              </a:spcBef>
              <a:buFont typeface="Work Sans" panose="00000500000000000000" pitchFamily="2" charset="0"/>
              <a:buChar char="−"/>
            </a:pPr>
            <a:endParaRPr lang="es-ES" sz="1200" dirty="0">
              <a:solidFill>
                <a:srgbClr val="00A0DB"/>
              </a:solidFill>
              <a:latin typeface="Work Sans" panose="00000500000000000000" pitchFamily="2" charset="0"/>
            </a:endParaRPr>
          </a:p>
          <a:p>
            <a:pPr marL="1200150" lvl="2" indent="-285750" algn="just" eaLnBrk="0" hangingPunct="0">
              <a:spcBef>
                <a:spcPct val="20000"/>
              </a:spcBef>
              <a:buFont typeface="Work Sans" panose="00000500000000000000" pitchFamily="2" charset="0"/>
              <a:buChar char="−"/>
            </a:pPr>
            <a:r>
              <a:rPr lang="es-ES" sz="1200" dirty="0">
                <a:solidFill>
                  <a:srgbClr val="00A0DB"/>
                </a:solidFill>
                <a:latin typeface="Work Sans" panose="00000500000000000000" pitchFamily="2" charset="0"/>
              </a:rPr>
              <a:t>Obtengan </a:t>
            </a:r>
            <a:r>
              <a:rPr lang="es-ES" sz="1200" b="1" dirty="0">
                <a:solidFill>
                  <a:srgbClr val="00A0DB"/>
                </a:solidFill>
                <a:latin typeface="Work Sans" panose="00000500000000000000" pitchFamily="2" charset="0"/>
              </a:rPr>
              <a:t>rendimientos del trabajo de hasta 14.000 euros sujetos a un tipo fijo de retención.</a:t>
            </a:r>
          </a:p>
          <a:p>
            <a:pPr marL="1200150" lvl="2" indent="-285750" algn="just" eaLnBrk="0" hangingPunct="0">
              <a:spcBef>
                <a:spcPct val="20000"/>
              </a:spcBef>
              <a:buFont typeface="Work Sans" panose="00000500000000000000" pitchFamily="2" charset="0"/>
              <a:buChar char="−"/>
            </a:pPr>
            <a:endParaRPr lang="es-ES" sz="1200" b="1" dirty="0">
              <a:solidFill>
                <a:srgbClr val="00A0DB"/>
              </a:solidFill>
              <a:latin typeface="Work Sans" panose="00000500000000000000" pitchFamily="2" charset="0"/>
            </a:endParaRPr>
          </a:p>
          <a:p>
            <a:pPr marL="1200150" lvl="2" indent="-285750" algn="just" eaLnBrk="0" hangingPunct="0">
              <a:spcBef>
                <a:spcPct val="20000"/>
              </a:spcBef>
              <a:buFont typeface="Work Sans" panose="00000500000000000000" pitchFamily="2" charset="0"/>
              <a:buChar char="−"/>
            </a:pPr>
            <a:r>
              <a:rPr lang="es-ES" sz="1200" dirty="0">
                <a:solidFill>
                  <a:srgbClr val="00A0DB"/>
                </a:solidFill>
                <a:latin typeface="Work Sans" panose="00000500000000000000" pitchFamily="2" charset="0"/>
              </a:rPr>
              <a:t>Perciban </a:t>
            </a:r>
            <a:r>
              <a:rPr lang="es-ES" sz="1200" b="1" dirty="0">
                <a:solidFill>
                  <a:srgbClr val="00A0DB"/>
                </a:solidFill>
                <a:latin typeface="Work Sans" panose="00000500000000000000" pitchFamily="2" charset="0"/>
              </a:rPr>
              <a:t>dividendos, intereses y ganancias patrimoniales </a:t>
            </a:r>
            <a:r>
              <a:rPr lang="es-ES" sz="1200" dirty="0">
                <a:solidFill>
                  <a:srgbClr val="00A0DB"/>
                </a:solidFill>
                <a:latin typeface="Work Sans" panose="00000500000000000000" pitchFamily="2" charset="0"/>
              </a:rPr>
              <a:t>sometidos a retención con un </a:t>
            </a:r>
            <a:r>
              <a:rPr lang="es-ES" sz="1200" b="1" dirty="0">
                <a:solidFill>
                  <a:srgbClr val="00A0DB"/>
                </a:solidFill>
                <a:latin typeface="Work Sans" panose="00000500000000000000" pitchFamily="2" charset="0"/>
              </a:rPr>
              <a:t>límite conjunto de 1.600 euros.</a:t>
            </a:r>
          </a:p>
          <a:p>
            <a:pPr marL="1200150" lvl="2" indent="-285750" algn="just" eaLnBrk="0" hangingPunct="0">
              <a:spcBef>
                <a:spcPct val="20000"/>
              </a:spcBef>
              <a:buFont typeface="Work Sans" panose="00000500000000000000" pitchFamily="2" charset="0"/>
              <a:buChar char="−"/>
            </a:pPr>
            <a:endParaRPr lang="es-ES" sz="1200" b="1" dirty="0">
              <a:solidFill>
                <a:srgbClr val="00A0DB"/>
              </a:solidFill>
              <a:latin typeface="Work Sans" panose="00000500000000000000" pitchFamily="2" charset="0"/>
            </a:endParaRPr>
          </a:p>
          <a:p>
            <a:pPr marL="1200150" lvl="2" indent="-285750" algn="just" eaLnBrk="0" hangingPunct="0">
              <a:spcBef>
                <a:spcPct val="20000"/>
              </a:spcBef>
              <a:buFont typeface="Work Sans" panose="00000500000000000000" pitchFamily="2" charset="0"/>
              <a:buChar char="−"/>
            </a:pPr>
            <a:r>
              <a:rPr lang="es-ES" sz="1200" dirty="0">
                <a:solidFill>
                  <a:srgbClr val="00A0DB"/>
                </a:solidFill>
                <a:latin typeface="Work Sans" panose="00000500000000000000" pitchFamily="2" charset="0"/>
              </a:rPr>
              <a:t>Obtengan </a:t>
            </a:r>
            <a:r>
              <a:rPr lang="es-ES" sz="1200" b="1" dirty="0">
                <a:solidFill>
                  <a:srgbClr val="00A0DB"/>
                </a:solidFill>
                <a:latin typeface="Work Sans" panose="00000500000000000000" pitchFamily="2" charset="0"/>
              </a:rPr>
              <a:t>rentas inmobiliarias imputadas </a:t>
            </a:r>
            <a:r>
              <a:rPr lang="es-ES" sz="1200" dirty="0">
                <a:solidFill>
                  <a:srgbClr val="00A0DB"/>
                </a:solidFill>
                <a:latin typeface="Work Sans" panose="00000500000000000000" pitchFamily="2" charset="0"/>
              </a:rPr>
              <a:t>(como consecuencia de la disposición de inmuebles que, no constituyendo la vivienda habitual del contribuyente, no estén arrendados ni afectos a una actividad económica), </a:t>
            </a:r>
            <a:r>
              <a:rPr lang="es-ES" sz="1200" b="1" dirty="0">
                <a:solidFill>
                  <a:srgbClr val="00A0DB"/>
                </a:solidFill>
                <a:latin typeface="Work Sans" panose="00000500000000000000" pitchFamily="2" charset="0"/>
              </a:rPr>
              <a:t>rendimientos del capital mobiliario </a:t>
            </a:r>
            <a:r>
              <a:rPr lang="es-ES" sz="1200" dirty="0">
                <a:solidFill>
                  <a:srgbClr val="00A0DB"/>
                </a:solidFill>
                <a:latin typeface="Work Sans" panose="00000500000000000000" pitchFamily="2" charset="0"/>
              </a:rPr>
              <a:t>no sujetos a retención derivados de Letras del Tesoro y </a:t>
            </a:r>
            <a:r>
              <a:rPr lang="es-ES" sz="1200" b="1" dirty="0">
                <a:solidFill>
                  <a:srgbClr val="00A0DB"/>
                </a:solidFill>
                <a:latin typeface="Work Sans" panose="00000500000000000000" pitchFamily="2" charset="0"/>
              </a:rPr>
              <a:t>subvenciones para la adquisición de viviendas de protección oficial </a:t>
            </a:r>
            <a:r>
              <a:rPr lang="es-ES" sz="1200" dirty="0">
                <a:solidFill>
                  <a:srgbClr val="00A0DB"/>
                </a:solidFill>
                <a:latin typeface="Work Sans" panose="00000500000000000000" pitchFamily="2" charset="0"/>
              </a:rPr>
              <a:t>o de precio tasado y demás ganancias patrimoniales derivadas de ayudas públicas, </a:t>
            </a:r>
            <a:r>
              <a:rPr lang="es-ES" sz="1200" b="1" dirty="0">
                <a:solidFill>
                  <a:srgbClr val="00A0DB"/>
                </a:solidFill>
                <a:latin typeface="Work Sans" panose="00000500000000000000" pitchFamily="2" charset="0"/>
              </a:rPr>
              <a:t>con el límite conjunto de 1.000 euros anuales. </a:t>
            </a:r>
          </a:p>
          <a:p>
            <a:pPr marL="1200150" lvl="2" indent="-285750" algn="just" eaLnBrk="0" hangingPunct="0">
              <a:spcBef>
                <a:spcPct val="20000"/>
              </a:spcBef>
              <a:buFont typeface="Work Sans" panose="00000500000000000000" pitchFamily="2" charset="0"/>
              <a:buChar char="−"/>
            </a:pPr>
            <a:endParaRPr lang="es-ES" sz="1200" b="1" dirty="0">
              <a:solidFill>
                <a:srgbClr val="00A0DB"/>
              </a:solidFill>
              <a:latin typeface="Work Sans" panose="00000500000000000000" pitchFamily="2" charset="0"/>
            </a:endParaRPr>
          </a:p>
          <a:p>
            <a:pPr algn="just" eaLnBrk="0" hangingPunct="0">
              <a:spcBef>
                <a:spcPct val="20000"/>
              </a:spcBef>
            </a:pPr>
            <a:r>
              <a:rPr lang="es-ES" sz="1200" dirty="0">
                <a:solidFill>
                  <a:srgbClr val="00A0DB"/>
                </a:solidFill>
                <a:latin typeface="Work Sans" panose="00000500000000000000" pitchFamily="2" charset="0"/>
              </a:rPr>
              <a:t>En cualquier caso, desde Benow Partners recomendamos que, aun en el caso de no tener obligación declarar, el contribuyente compruebe, bien de forma individual, o con la ayuda de los servicios que la AEAT pone a su disposición o de un asesor fiscal, si tiene derecho a que le sean devueltas las cantidades retenidas u objeto de ingreso a cuenta durante el ejercicio 2020.</a:t>
            </a:r>
            <a:endParaRPr lang="es-ES" sz="1200" dirty="0">
              <a:solidFill>
                <a:srgbClr val="00A0DB"/>
              </a:solidFill>
              <a:latin typeface="Work Sans" pitchFamily="2" charset="77"/>
            </a:endParaRPr>
          </a:p>
        </p:txBody>
      </p:sp>
      <p:sp>
        <p:nvSpPr>
          <p:cNvPr id="9" name="Rectangle 3">
            <a:extLst>
              <a:ext uri="{FF2B5EF4-FFF2-40B4-BE49-F238E27FC236}">
                <a16:creationId xmlns:a16="http://schemas.microsoft.com/office/drawing/2014/main" id="{E4C0C3DB-8E4E-BF43-940F-13EF536A00E0}"/>
              </a:ext>
            </a:extLst>
          </p:cNvPr>
          <p:cNvSpPr txBox="1">
            <a:spLocks noChangeArrowheads="1"/>
          </p:cNvSpPr>
          <p:nvPr/>
        </p:nvSpPr>
        <p:spPr bwMode="auto">
          <a:xfrm>
            <a:off x="551384" y="2841746"/>
            <a:ext cx="2232248" cy="1221482"/>
          </a:xfrm>
          <a:prstGeom prst="rect">
            <a:avLst/>
          </a:prstGeom>
          <a:noFill/>
          <a:ln w="9525">
            <a:noFill/>
            <a:miter lim="800000"/>
            <a:headEnd/>
            <a:tailEnd/>
          </a:ln>
        </p:spPr>
        <p:txBody>
          <a:bodyPr lIns="0" tIns="0" rIns="0" bIns="0"/>
          <a:lstStyle/>
          <a:p>
            <a:pPr>
              <a:defRPr/>
            </a:pPr>
            <a:r>
              <a:rPr lang="es-ES" sz="2400" b="1" dirty="0">
                <a:solidFill>
                  <a:srgbClr val="00A0DB"/>
                </a:solidFill>
              </a:rPr>
              <a:t>NO OBLIGACIÓN DE DECLARAR</a:t>
            </a:r>
            <a:endParaRPr lang="es-ES" sz="2400" dirty="0">
              <a:solidFill>
                <a:srgbClr val="00A0DB"/>
              </a:solidFill>
            </a:endParaRPr>
          </a:p>
          <a:p>
            <a:pPr>
              <a:defRPr/>
            </a:pPr>
            <a:endParaRPr lang="es-ES_tradnl" altLang="en-GB" sz="2400" b="1" dirty="0">
              <a:solidFill>
                <a:srgbClr val="00A0DB"/>
              </a:solidFill>
              <a:latin typeface="Bitter" panose="02000000000000000000" pitchFamily="2" charset="77"/>
            </a:endParaRPr>
          </a:p>
        </p:txBody>
      </p:sp>
    </p:spTree>
    <p:extLst>
      <p:ext uri="{BB962C8B-B14F-4D97-AF65-F5344CB8AC3E}">
        <p14:creationId xmlns:p14="http://schemas.microsoft.com/office/powerpoint/2010/main" val="13197450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7">
            <a:extLst>
              <a:ext uri="{FF2B5EF4-FFF2-40B4-BE49-F238E27FC236}">
                <a16:creationId xmlns:a16="http://schemas.microsoft.com/office/drawing/2014/main" id="{257773C2-F4CC-42AD-B9D5-AC97642BFCBB}"/>
              </a:ext>
            </a:extLst>
          </p:cNvPr>
          <p:cNvSpPr>
            <a:spLocks noChangeArrowheads="1"/>
          </p:cNvSpPr>
          <p:nvPr/>
        </p:nvSpPr>
        <p:spPr bwMode="auto">
          <a:xfrm>
            <a:off x="3143672" y="980728"/>
            <a:ext cx="8064896"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marL="285750" indent="-285750" algn="just" eaLnBrk="0" hangingPunct="0">
              <a:spcBef>
                <a:spcPct val="20000"/>
              </a:spcBef>
              <a:buFont typeface="Wingdings" panose="05000000000000000000" pitchFamily="2" charset="2"/>
              <a:buChar char="§"/>
            </a:pPr>
            <a:r>
              <a:rPr lang="es-ES" sz="1200" dirty="0">
                <a:solidFill>
                  <a:srgbClr val="00A0DB"/>
                </a:solidFill>
                <a:latin typeface="Work Sans" panose="00000500000000000000" pitchFamily="2" charset="0"/>
              </a:rPr>
              <a:t>Al igual que en el ejercicio anterior, únicamente se pueden presentar las declaraciones </a:t>
            </a:r>
            <a:r>
              <a:rPr lang="es-ES" sz="1200" b="1" dirty="0">
                <a:solidFill>
                  <a:srgbClr val="00A0DB"/>
                </a:solidFill>
                <a:latin typeface="Work Sans" panose="00000500000000000000" pitchFamily="2" charset="0"/>
              </a:rPr>
              <a:t>vía telemática</a:t>
            </a:r>
            <a:r>
              <a:rPr lang="es-ES" sz="1200" dirty="0">
                <a:solidFill>
                  <a:srgbClr val="00A0DB"/>
                </a:solidFill>
                <a:latin typeface="Work Sans" panose="00000500000000000000" pitchFamily="2" charset="0"/>
              </a:rPr>
              <a:t>, incluyendo el caso en que las declaraciones deban acompañarse de documentación adicional (i.e. partícipe en sociedades objeto de fusión o escisión bajo determinadas circunstancias), mediante:</a:t>
            </a:r>
          </a:p>
          <a:p>
            <a:pPr marL="742950" lvl="1" indent="-285750" algn="just" eaLnBrk="0" hangingPunct="0">
              <a:spcBef>
                <a:spcPct val="20000"/>
              </a:spcBef>
              <a:buFont typeface="Wingdings" panose="05000000000000000000" pitchFamily="2" charset="2"/>
              <a:buChar char="§"/>
            </a:pPr>
            <a:endParaRPr lang="es-ES" sz="1200" dirty="0">
              <a:solidFill>
                <a:srgbClr val="00A0DB"/>
              </a:solidFill>
              <a:latin typeface="Work Sans" panose="00000500000000000000" pitchFamily="2" charset="0"/>
            </a:endParaRPr>
          </a:p>
          <a:p>
            <a:pPr marL="742950" lvl="1" indent="-285750" algn="just" eaLnBrk="0" hangingPunct="0">
              <a:spcBef>
                <a:spcPct val="20000"/>
              </a:spcBef>
              <a:buFont typeface="Courier New" panose="02070309020205020404" pitchFamily="49" charset="0"/>
              <a:buChar char="o"/>
            </a:pPr>
            <a:r>
              <a:rPr lang="es-ES" sz="1200" dirty="0">
                <a:solidFill>
                  <a:srgbClr val="00A0DB"/>
                </a:solidFill>
                <a:latin typeface="Work Sans" panose="00000500000000000000" pitchFamily="2" charset="0"/>
              </a:rPr>
              <a:t>Certificado electrónico reconocido.</a:t>
            </a:r>
          </a:p>
          <a:p>
            <a:pPr marL="742950" lvl="1" indent="-285750" algn="just" eaLnBrk="0" hangingPunct="0">
              <a:spcBef>
                <a:spcPct val="20000"/>
              </a:spcBef>
              <a:buFont typeface="Courier New" panose="02070309020205020404" pitchFamily="49" charset="0"/>
              <a:buChar char="o"/>
            </a:pPr>
            <a:endParaRPr lang="es-ES" sz="1200" dirty="0">
              <a:solidFill>
                <a:srgbClr val="00A0DB"/>
              </a:solidFill>
              <a:latin typeface="Work Sans" panose="00000500000000000000" pitchFamily="2" charset="0"/>
            </a:endParaRPr>
          </a:p>
          <a:p>
            <a:pPr marL="742950" lvl="1" indent="-285750" algn="just" eaLnBrk="0" hangingPunct="0">
              <a:spcBef>
                <a:spcPct val="20000"/>
              </a:spcBef>
              <a:buFont typeface="Courier New" panose="02070309020205020404" pitchFamily="49" charset="0"/>
              <a:buChar char="o"/>
            </a:pPr>
            <a:r>
              <a:rPr lang="es-ES" sz="1200" dirty="0">
                <a:solidFill>
                  <a:srgbClr val="00A0DB"/>
                </a:solidFill>
                <a:latin typeface="Work Sans" panose="00000500000000000000" pitchFamily="2" charset="0"/>
              </a:rPr>
              <a:t>«</a:t>
            </a:r>
            <a:r>
              <a:rPr lang="es-ES" sz="1200" dirty="0" err="1">
                <a:solidFill>
                  <a:srgbClr val="00A0DB"/>
                </a:solidFill>
                <a:latin typeface="Work Sans" panose="00000500000000000000" pitchFamily="2" charset="0"/>
              </a:rPr>
              <a:t>Cl@ve</a:t>
            </a:r>
            <a:r>
              <a:rPr lang="es-ES" sz="1200" dirty="0">
                <a:solidFill>
                  <a:srgbClr val="00A0DB"/>
                </a:solidFill>
                <a:latin typeface="Work Sans" panose="00000500000000000000" pitchFamily="2" charset="0"/>
              </a:rPr>
              <a:t> PIN».</a:t>
            </a:r>
          </a:p>
          <a:p>
            <a:pPr marL="742950" lvl="1" indent="-285750" algn="just" eaLnBrk="0" hangingPunct="0">
              <a:spcBef>
                <a:spcPct val="20000"/>
              </a:spcBef>
              <a:buFont typeface="Courier New" panose="02070309020205020404" pitchFamily="49" charset="0"/>
              <a:buChar char="o"/>
            </a:pPr>
            <a:endParaRPr lang="es-ES" sz="1200" dirty="0">
              <a:solidFill>
                <a:srgbClr val="00A0DB"/>
              </a:solidFill>
              <a:latin typeface="Work Sans" panose="00000500000000000000" pitchFamily="2" charset="0"/>
            </a:endParaRPr>
          </a:p>
          <a:p>
            <a:pPr marL="742950" lvl="1" indent="-285750" algn="just" eaLnBrk="0" hangingPunct="0">
              <a:spcBef>
                <a:spcPct val="20000"/>
              </a:spcBef>
              <a:buFont typeface="Courier New" panose="02070309020205020404" pitchFamily="49" charset="0"/>
              <a:buChar char="o"/>
            </a:pPr>
            <a:r>
              <a:rPr lang="es-ES" sz="1200" dirty="0">
                <a:solidFill>
                  <a:srgbClr val="00A0DB"/>
                </a:solidFill>
                <a:latin typeface="Work Sans" panose="00000500000000000000" pitchFamily="2" charset="0"/>
              </a:rPr>
              <a:t>Número de referencia. Dicho número se obtiene a partir del DNI/NIE; fecha de caducidad o, en el caso de contribuyentes con documentos de carácter permanente (esto es, cuya fecha de caducidad sea el 01/01/9999), fecha de expedición; así como de la casilla 505 de la declaración de IRPF correspondiente al ejercicio 2019. </a:t>
            </a:r>
          </a:p>
          <a:p>
            <a:pPr marL="742950" lvl="1" indent="-285750" algn="just" eaLnBrk="0" hangingPunct="0">
              <a:spcBef>
                <a:spcPct val="20000"/>
              </a:spcBef>
              <a:buFont typeface="Courier New" panose="02070309020205020404" pitchFamily="49" charset="0"/>
              <a:buChar char="o"/>
            </a:pPr>
            <a:endParaRPr lang="es-ES" sz="1200" dirty="0">
              <a:solidFill>
                <a:srgbClr val="00A0DB"/>
              </a:solidFill>
              <a:latin typeface="Work Sans" panose="00000500000000000000" pitchFamily="2" charset="0"/>
            </a:endParaRPr>
          </a:p>
          <a:p>
            <a:pPr marL="285750" indent="-285750" algn="just" eaLnBrk="0" hangingPunct="0">
              <a:spcBef>
                <a:spcPct val="20000"/>
              </a:spcBef>
              <a:buFont typeface="Wingdings" panose="05000000000000000000" pitchFamily="2" charset="2"/>
              <a:buChar char="§"/>
            </a:pPr>
            <a:r>
              <a:rPr lang="es-ES" sz="1200" dirty="0">
                <a:solidFill>
                  <a:srgbClr val="00A0DB"/>
                </a:solidFill>
                <a:latin typeface="Work Sans" panose="00000500000000000000" pitchFamily="2" charset="0"/>
              </a:rPr>
              <a:t>No obstante, </a:t>
            </a:r>
            <a:r>
              <a:rPr lang="es-ES" sz="1200" b="1" dirty="0">
                <a:solidFill>
                  <a:srgbClr val="00A0DB"/>
                </a:solidFill>
                <a:latin typeface="Work Sans" panose="00000500000000000000" pitchFamily="2" charset="0"/>
              </a:rPr>
              <a:t>desde el 27 de mayo hasta el 30 de junio </a:t>
            </a:r>
            <a:r>
              <a:rPr lang="es-ES" sz="1200" dirty="0">
                <a:solidFill>
                  <a:srgbClr val="00A0DB"/>
                </a:solidFill>
                <a:latin typeface="Work Sans" panose="00000500000000000000" pitchFamily="2" charset="0"/>
              </a:rPr>
              <a:t>(con domiciliación hasta el día 25) podrán presentarse las declaraciones de </a:t>
            </a:r>
            <a:r>
              <a:rPr lang="es-ES" sz="1200" b="1" dirty="0">
                <a:solidFill>
                  <a:srgbClr val="00A0DB"/>
                </a:solidFill>
                <a:latin typeface="Work Sans" panose="00000500000000000000" pitchFamily="2" charset="0"/>
              </a:rPr>
              <a:t>forma presencial </a:t>
            </a:r>
            <a:r>
              <a:rPr lang="es-ES" sz="1200" dirty="0">
                <a:solidFill>
                  <a:srgbClr val="00A0DB"/>
                </a:solidFill>
                <a:latin typeface="Work Sans" panose="00000500000000000000" pitchFamily="2" charset="0"/>
              </a:rPr>
              <a:t>en las Comunidades Autónomas y en las oficinas de la AEAT. Para ello, deberá haberse solicitado </a:t>
            </a:r>
            <a:r>
              <a:rPr lang="es-ES" sz="1200" b="1" dirty="0">
                <a:solidFill>
                  <a:srgbClr val="00A0DB"/>
                </a:solidFill>
                <a:latin typeface="Work Sans" panose="00000500000000000000" pitchFamily="2" charset="0"/>
              </a:rPr>
              <a:t>cita previa</a:t>
            </a:r>
            <a:r>
              <a:rPr lang="es-ES" sz="1200" dirty="0">
                <a:solidFill>
                  <a:srgbClr val="00A0DB"/>
                </a:solidFill>
                <a:latin typeface="Work Sans" panose="00000500000000000000" pitchFamily="2" charset="0"/>
              </a:rPr>
              <a:t>, lo que podrá hacerse </a:t>
            </a:r>
            <a:r>
              <a:rPr lang="es-ES" sz="1200" b="1" dirty="0">
                <a:solidFill>
                  <a:srgbClr val="00A0DB"/>
                </a:solidFill>
                <a:latin typeface="Work Sans" panose="00000500000000000000" pitchFamily="2" charset="0"/>
              </a:rPr>
              <a:t>desde el 2 de junio hasta el 29 de junio</a:t>
            </a:r>
            <a:r>
              <a:rPr lang="es-ES" sz="1200" dirty="0">
                <a:solidFill>
                  <a:srgbClr val="00A0DB"/>
                </a:solidFill>
                <a:latin typeface="Work Sans" panose="00000500000000000000" pitchFamily="2" charset="0"/>
              </a:rPr>
              <a:t>. </a:t>
            </a:r>
          </a:p>
          <a:p>
            <a:pPr marL="285750" indent="-285750" algn="just" eaLnBrk="0" hangingPunct="0">
              <a:spcBef>
                <a:spcPct val="20000"/>
              </a:spcBef>
              <a:buFont typeface="Wingdings" panose="05000000000000000000" pitchFamily="2" charset="2"/>
              <a:buChar char="§"/>
            </a:pPr>
            <a:endParaRPr lang="es-ES" sz="1200" dirty="0">
              <a:solidFill>
                <a:srgbClr val="00A0DB"/>
              </a:solidFill>
              <a:latin typeface="Work Sans" panose="00000500000000000000" pitchFamily="2" charset="0"/>
            </a:endParaRPr>
          </a:p>
          <a:p>
            <a:pPr marL="285750" indent="-285750" algn="just" eaLnBrk="0" hangingPunct="0">
              <a:spcBef>
                <a:spcPct val="20000"/>
              </a:spcBef>
              <a:buFont typeface="Wingdings" panose="05000000000000000000" pitchFamily="2" charset="2"/>
              <a:buChar char="§"/>
            </a:pPr>
            <a:r>
              <a:rPr lang="es-ES" sz="1200" dirty="0">
                <a:solidFill>
                  <a:srgbClr val="00A0DB"/>
                </a:solidFill>
                <a:latin typeface="Work Sans" panose="00000500000000000000" pitchFamily="2" charset="0"/>
              </a:rPr>
              <a:t>Igualmente, podrán obtenerse atención telefónica en la tramitación y presentación de las declaraciones a través del plan “</a:t>
            </a:r>
            <a:r>
              <a:rPr lang="es-ES" sz="1200" b="1" dirty="0">
                <a:solidFill>
                  <a:srgbClr val="00A0DB"/>
                </a:solidFill>
                <a:latin typeface="Work Sans" panose="00000500000000000000" pitchFamily="2" charset="0"/>
              </a:rPr>
              <a:t>Le llamamos</a:t>
            </a:r>
            <a:r>
              <a:rPr lang="es-ES" sz="1200" dirty="0">
                <a:solidFill>
                  <a:srgbClr val="00A0DB"/>
                </a:solidFill>
                <a:latin typeface="Work Sans" panose="00000500000000000000" pitchFamily="2" charset="0"/>
              </a:rPr>
              <a:t>”, para lo cual deberá haberse obtenido igualmente </a:t>
            </a:r>
            <a:r>
              <a:rPr lang="es-ES" sz="1200" b="1" dirty="0">
                <a:solidFill>
                  <a:srgbClr val="00A0DB"/>
                </a:solidFill>
                <a:latin typeface="Work Sans" panose="00000500000000000000" pitchFamily="2" charset="0"/>
              </a:rPr>
              <a:t>cita previa</a:t>
            </a:r>
            <a:r>
              <a:rPr lang="es-ES" sz="1200" dirty="0">
                <a:solidFill>
                  <a:srgbClr val="00A0DB"/>
                </a:solidFill>
                <a:latin typeface="Work Sans" panose="00000500000000000000" pitchFamily="2" charset="0"/>
              </a:rPr>
              <a:t>, trámite que estará disponible desde </a:t>
            </a:r>
            <a:r>
              <a:rPr lang="es-ES" sz="1200" b="1" dirty="0">
                <a:solidFill>
                  <a:srgbClr val="00A0DB"/>
                </a:solidFill>
                <a:latin typeface="Work Sans" panose="00000500000000000000" pitchFamily="2" charset="0"/>
              </a:rPr>
              <a:t>el 4 de mayo hasta el 29 de junio</a:t>
            </a:r>
            <a:r>
              <a:rPr lang="es-ES" sz="1200" dirty="0">
                <a:solidFill>
                  <a:srgbClr val="00A0DB"/>
                </a:solidFill>
                <a:latin typeface="Work Sans" panose="00000500000000000000" pitchFamily="2" charset="0"/>
              </a:rPr>
              <a:t>. La atención telefónica </a:t>
            </a:r>
            <a:r>
              <a:rPr lang="es-ES" sz="1200" b="1" dirty="0">
                <a:solidFill>
                  <a:srgbClr val="00A0DB"/>
                </a:solidFill>
                <a:latin typeface="Work Sans" panose="00000500000000000000" pitchFamily="2" charset="0"/>
              </a:rPr>
              <a:t>comenzará</a:t>
            </a:r>
            <a:r>
              <a:rPr lang="es-ES" sz="1200" dirty="0">
                <a:solidFill>
                  <a:srgbClr val="00A0DB"/>
                </a:solidFill>
                <a:latin typeface="Work Sans" panose="00000500000000000000" pitchFamily="2" charset="0"/>
              </a:rPr>
              <a:t> </a:t>
            </a:r>
            <a:r>
              <a:rPr lang="es-ES" sz="1200" b="1" dirty="0">
                <a:solidFill>
                  <a:srgbClr val="00A0DB"/>
                </a:solidFill>
                <a:latin typeface="Work Sans" panose="00000500000000000000" pitchFamily="2" charset="0"/>
              </a:rPr>
              <a:t>el 6 de mayo, y finalizará el día 30 de junio. </a:t>
            </a:r>
            <a:endParaRPr lang="es-ES" sz="1200" b="1" dirty="0">
              <a:solidFill>
                <a:srgbClr val="00A0DB"/>
              </a:solidFill>
              <a:latin typeface="Work Sans" pitchFamily="2" charset="77"/>
            </a:endParaRPr>
          </a:p>
        </p:txBody>
      </p:sp>
      <p:sp>
        <p:nvSpPr>
          <p:cNvPr id="4" name="Rectangle 3">
            <a:extLst>
              <a:ext uri="{FF2B5EF4-FFF2-40B4-BE49-F238E27FC236}">
                <a16:creationId xmlns:a16="http://schemas.microsoft.com/office/drawing/2014/main" id="{9CD92478-BD32-443F-9BC2-857F132DF76C}"/>
              </a:ext>
            </a:extLst>
          </p:cNvPr>
          <p:cNvSpPr txBox="1">
            <a:spLocks noChangeArrowheads="1"/>
          </p:cNvSpPr>
          <p:nvPr/>
        </p:nvSpPr>
        <p:spPr bwMode="auto">
          <a:xfrm>
            <a:off x="551384" y="2841746"/>
            <a:ext cx="2232248" cy="1221482"/>
          </a:xfrm>
          <a:prstGeom prst="rect">
            <a:avLst/>
          </a:prstGeom>
          <a:noFill/>
          <a:ln w="9525">
            <a:noFill/>
            <a:miter lim="800000"/>
            <a:headEnd/>
            <a:tailEnd/>
          </a:ln>
        </p:spPr>
        <p:txBody>
          <a:bodyPr lIns="0" tIns="0" rIns="0" bIns="0"/>
          <a:lstStyle/>
          <a:p>
            <a:pPr>
              <a:defRPr/>
            </a:pPr>
            <a:r>
              <a:rPr lang="es-ES" sz="2400" b="1" dirty="0">
                <a:solidFill>
                  <a:srgbClr val="00A0DB"/>
                </a:solidFill>
              </a:rPr>
              <a:t>PRESENTACIÓN DE LAS DECLARACIONES</a:t>
            </a:r>
            <a:endParaRPr lang="es-ES" sz="2400" dirty="0">
              <a:solidFill>
                <a:srgbClr val="00A0DB"/>
              </a:solidFill>
            </a:endParaRPr>
          </a:p>
          <a:p>
            <a:pPr>
              <a:defRPr/>
            </a:pPr>
            <a:endParaRPr lang="es-ES_tradnl" altLang="en-GB" sz="2400" b="1" dirty="0">
              <a:solidFill>
                <a:srgbClr val="00A0DB"/>
              </a:solidFill>
              <a:latin typeface="Bitter" panose="02000000000000000000" pitchFamily="2" charset="77"/>
            </a:endParaRPr>
          </a:p>
        </p:txBody>
      </p:sp>
    </p:spTree>
    <p:extLst>
      <p:ext uri="{BB962C8B-B14F-4D97-AF65-F5344CB8AC3E}">
        <p14:creationId xmlns:p14="http://schemas.microsoft.com/office/powerpoint/2010/main" val="23578807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7">
            <a:extLst>
              <a:ext uri="{FF2B5EF4-FFF2-40B4-BE49-F238E27FC236}">
                <a16:creationId xmlns:a16="http://schemas.microsoft.com/office/drawing/2014/main" id="{257773C2-F4CC-42AD-B9D5-AC97642BFCBB}"/>
              </a:ext>
            </a:extLst>
          </p:cNvPr>
          <p:cNvSpPr>
            <a:spLocks noChangeArrowheads="1"/>
          </p:cNvSpPr>
          <p:nvPr/>
        </p:nvSpPr>
        <p:spPr bwMode="auto">
          <a:xfrm>
            <a:off x="3143672" y="1052736"/>
            <a:ext cx="8064896" cy="592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marL="285750" indent="-285750" algn="just" eaLnBrk="0" hangingPunct="0">
              <a:spcBef>
                <a:spcPct val="20000"/>
              </a:spcBef>
              <a:buFont typeface="Wingdings" panose="05000000000000000000" pitchFamily="2" charset="2"/>
              <a:buChar char="§"/>
            </a:pPr>
            <a:r>
              <a:rPr lang="es-ES" sz="1200" dirty="0">
                <a:solidFill>
                  <a:srgbClr val="00A0DB"/>
                </a:solidFill>
                <a:latin typeface="Work Sans" panose="00000500000000000000" pitchFamily="2" charset="0"/>
              </a:rPr>
              <a:t>En primer lugar, como el año pasado </a:t>
            </a:r>
            <a:r>
              <a:rPr lang="es-ES" sz="1200" b="1" dirty="0">
                <a:solidFill>
                  <a:srgbClr val="00A0DB"/>
                </a:solidFill>
                <a:latin typeface="Work Sans" panose="00000500000000000000" pitchFamily="2" charset="0"/>
              </a:rPr>
              <a:t>se identifica el domicilio fiscal </a:t>
            </a:r>
            <a:r>
              <a:rPr lang="es-ES" sz="1200" dirty="0">
                <a:solidFill>
                  <a:srgbClr val="00A0DB"/>
                </a:solidFill>
                <a:latin typeface="Work Sans" panose="00000500000000000000" pitchFamily="2" charset="0"/>
              </a:rPr>
              <a:t>del contribuyente antes de la solicitud de los datos fiscales: deberá ratificarse o modificarse en el momento antes de la descarga de los datos fiscales –en años anteriores, la ratificación se realizaba al tramitar el propio borrador/declaración, en la primera página junto al resto de datos personales del contribuyente-. Este año, como novedad, hay que indicar, además, la relación del contribuyente con el domicilio: propietario, usufructuario, arrendatario, u otras situaciones.</a:t>
            </a:r>
          </a:p>
          <a:p>
            <a:pPr marL="285750" indent="-285750" algn="just" eaLnBrk="0" hangingPunct="0">
              <a:spcBef>
                <a:spcPct val="20000"/>
              </a:spcBef>
              <a:buFont typeface="Wingdings" panose="05000000000000000000" pitchFamily="2" charset="2"/>
              <a:buChar char="§"/>
            </a:pPr>
            <a:endParaRPr lang="es-ES" sz="1200" b="1" dirty="0">
              <a:solidFill>
                <a:srgbClr val="00A0DB"/>
              </a:solidFill>
              <a:latin typeface="Work Sans" panose="00000500000000000000" pitchFamily="2" charset="0"/>
            </a:endParaRPr>
          </a:p>
          <a:p>
            <a:pPr marL="285750" indent="-285750" algn="just" eaLnBrk="0" hangingPunct="0">
              <a:spcBef>
                <a:spcPct val="20000"/>
              </a:spcBef>
              <a:buFont typeface="Wingdings" panose="05000000000000000000" pitchFamily="2" charset="2"/>
              <a:buChar char="§"/>
            </a:pPr>
            <a:r>
              <a:rPr lang="es-ES" sz="1200" b="1" dirty="0">
                <a:solidFill>
                  <a:srgbClr val="00A0DB"/>
                </a:solidFill>
                <a:latin typeface="Work Sans" panose="00000500000000000000" pitchFamily="2" charset="0"/>
              </a:rPr>
              <a:t>Ingreso Mínimo Vital</a:t>
            </a:r>
            <a:r>
              <a:rPr lang="es-ES" sz="1200" dirty="0">
                <a:solidFill>
                  <a:srgbClr val="00A0DB"/>
                </a:solidFill>
                <a:latin typeface="Work Sans" panose="00000500000000000000" pitchFamily="2" charset="0"/>
              </a:rPr>
              <a:t>: Están obligados a presentar declaración por el Impuesto sobre la Renta de las Personas Físicas todos los beneficiarios del Ingreso Mínimo Vital, los titulares y los miembros de la unidad de convivencia, tanto si el importe percibido está exento como si no.</a:t>
            </a:r>
          </a:p>
          <a:p>
            <a:pPr algn="just" eaLnBrk="0" hangingPunct="0">
              <a:spcBef>
                <a:spcPct val="20000"/>
              </a:spcBef>
            </a:pPr>
            <a:endParaRPr lang="es-ES" sz="1200" dirty="0">
              <a:solidFill>
                <a:srgbClr val="00A0DB"/>
              </a:solidFill>
              <a:latin typeface="Work Sans" panose="00000500000000000000" pitchFamily="2" charset="0"/>
            </a:endParaRPr>
          </a:p>
          <a:p>
            <a:pPr marL="269875" algn="just" eaLnBrk="0" hangingPunct="0">
              <a:spcBef>
                <a:spcPct val="20000"/>
              </a:spcBef>
            </a:pPr>
            <a:r>
              <a:rPr lang="es-ES" sz="1200" dirty="0">
                <a:solidFill>
                  <a:srgbClr val="00A0DB"/>
                </a:solidFill>
                <a:latin typeface="Work Sans" panose="00000500000000000000" pitchFamily="2" charset="0"/>
              </a:rPr>
              <a:t>Esta obligación de declarar constituye un requisito necesario para su cobro según establece el artículo 33 del Real Decreto-ley 20/2020.</a:t>
            </a:r>
          </a:p>
          <a:p>
            <a:pPr algn="just" eaLnBrk="0" hangingPunct="0">
              <a:spcBef>
                <a:spcPct val="20000"/>
              </a:spcBef>
            </a:pPr>
            <a:endParaRPr lang="es-ES" sz="1200" dirty="0">
              <a:solidFill>
                <a:srgbClr val="00A0DB"/>
              </a:solidFill>
              <a:latin typeface="Work Sans" panose="00000500000000000000" pitchFamily="2" charset="0"/>
            </a:endParaRPr>
          </a:p>
          <a:p>
            <a:pPr marL="285750" indent="-285750" algn="just" eaLnBrk="0" hangingPunct="0">
              <a:spcBef>
                <a:spcPct val="20000"/>
              </a:spcBef>
              <a:buFont typeface="Wingdings" panose="05000000000000000000" pitchFamily="2" charset="2"/>
              <a:buChar char="§"/>
            </a:pPr>
            <a:r>
              <a:rPr lang="es-ES" sz="1200" b="1" dirty="0">
                <a:solidFill>
                  <a:srgbClr val="00A0DB"/>
                </a:solidFill>
                <a:latin typeface="Work Sans" panose="00000500000000000000" pitchFamily="2" charset="0"/>
              </a:rPr>
              <a:t>ERTE</a:t>
            </a:r>
            <a:r>
              <a:rPr lang="es-ES" sz="1200" dirty="0">
                <a:solidFill>
                  <a:srgbClr val="00A0DB"/>
                </a:solidFill>
                <a:latin typeface="Work Sans" panose="00000500000000000000" pitchFamily="2" charset="0"/>
              </a:rPr>
              <a:t>: Las prestaciones percibidas en concepto de ERTE se califican como rendimiento de trabajo sujetas a IRPF, no estando en ningún caso exentas, habrá que atender como operan las cantidades percibidas por este concepto y como puede afectar a los límites respecto de la obligación de declarar. </a:t>
            </a:r>
          </a:p>
          <a:p>
            <a:pPr algn="just" eaLnBrk="0" hangingPunct="0">
              <a:spcBef>
                <a:spcPct val="20000"/>
              </a:spcBef>
            </a:pPr>
            <a:endParaRPr lang="es-ES" sz="1200" dirty="0">
              <a:solidFill>
                <a:srgbClr val="00A0DB"/>
              </a:solidFill>
              <a:latin typeface="Work Sans" panose="00000500000000000000" pitchFamily="2" charset="0"/>
            </a:endParaRPr>
          </a:p>
          <a:p>
            <a:pPr marL="269875" algn="just" eaLnBrk="0" hangingPunct="0">
              <a:spcBef>
                <a:spcPct val="20000"/>
              </a:spcBef>
            </a:pPr>
            <a:r>
              <a:rPr lang="es-ES" sz="1200" dirty="0">
                <a:solidFill>
                  <a:srgbClr val="00A0DB"/>
                </a:solidFill>
                <a:latin typeface="Work Sans" panose="00000500000000000000" pitchFamily="2" charset="0"/>
              </a:rPr>
              <a:t>Además, debido a los errores que se han producido en algunos contribuyentes por el cobro indebido de cantidades por exceso, habrá que informar en la declaración de IRPF de 2020 para que los rendimientos del trabajo queden correctamente declarados.</a:t>
            </a:r>
          </a:p>
          <a:p>
            <a:pPr algn="just" eaLnBrk="0" hangingPunct="0">
              <a:spcBef>
                <a:spcPct val="20000"/>
              </a:spcBef>
            </a:pPr>
            <a:endParaRPr lang="es-ES" sz="1200" dirty="0">
              <a:solidFill>
                <a:srgbClr val="00A0DB"/>
              </a:solidFill>
              <a:latin typeface="Work Sans" panose="00000500000000000000" pitchFamily="2" charset="0"/>
            </a:endParaRPr>
          </a:p>
          <a:p>
            <a:pPr marL="285750" indent="-285750" algn="just" eaLnBrk="0" hangingPunct="0">
              <a:spcBef>
                <a:spcPct val="20000"/>
              </a:spcBef>
              <a:buFont typeface="Wingdings" panose="05000000000000000000" pitchFamily="2" charset="2"/>
              <a:buChar char="§"/>
            </a:pPr>
            <a:r>
              <a:rPr lang="es-ES" sz="1200" b="1" dirty="0">
                <a:solidFill>
                  <a:srgbClr val="00A0DB"/>
                </a:solidFill>
                <a:latin typeface="Work Sans" panose="00000500000000000000" pitchFamily="2" charset="0"/>
              </a:rPr>
              <a:t>Impagados arrendamiento</a:t>
            </a:r>
            <a:r>
              <a:rPr lang="es-ES" sz="1200" dirty="0">
                <a:solidFill>
                  <a:srgbClr val="00A0DB"/>
                </a:solidFill>
                <a:latin typeface="Work Sans" panose="00000500000000000000" pitchFamily="2" charset="0"/>
              </a:rPr>
              <a:t>: Se reduce en los ejercicios 2020 y 2021 de seis a tres meses el plazo para que las cantidades adeudadas por los arrendatarios tengan la consideración de saldo de dudoso cobro y puedan deducirse de los rendimientos íntegros del capital inmobiliario.</a:t>
            </a:r>
          </a:p>
          <a:p>
            <a:pPr marL="285750" indent="-285750" algn="just" eaLnBrk="0" hangingPunct="0">
              <a:spcBef>
                <a:spcPct val="20000"/>
              </a:spcBef>
              <a:buFont typeface="Wingdings" panose="05000000000000000000" pitchFamily="2" charset="2"/>
              <a:buChar char="§"/>
            </a:pPr>
            <a:endParaRPr lang="es-ES" sz="1200" dirty="0">
              <a:solidFill>
                <a:srgbClr val="00A0DB"/>
              </a:solidFill>
              <a:latin typeface="Work Sans" panose="00000500000000000000" pitchFamily="2" charset="0"/>
            </a:endParaRPr>
          </a:p>
          <a:p>
            <a:pPr marL="285750" indent="-285750" algn="just" eaLnBrk="0" hangingPunct="0">
              <a:spcBef>
                <a:spcPct val="20000"/>
              </a:spcBef>
              <a:buFont typeface="Wingdings" panose="05000000000000000000" pitchFamily="2" charset="2"/>
              <a:buChar char="§"/>
            </a:pPr>
            <a:endParaRPr lang="es-ES" sz="1200" dirty="0">
              <a:solidFill>
                <a:srgbClr val="00A0DB"/>
              </a:solidFill>
              <a:latin typeface="Work Sans" panose="00000500000000000000" pitchFamily="2" charset="0"/>
            </a:endParaRPr>
          </a:p>
          <a:p>
            <a:pPr marL="285750" indent="-285750" algn="just" eaLnBrk="0" hangingPunct="0">
              <a:spcBef>
                <a:spcPct val="20000"/>
              </a:spcBef>
              <a:buFont typeface="Wingdings" panose="05000000000000000000" pitchFamily="2" charset="2"/>
              <a:buChar char="§"/>
            </a:pPr>
            <a:endParaRPr lang="es-ES" sz="1200" dirty="0">
              <a:solidFill>
                <a:srgbClr val="00A0DB"/>
              </a:solidFill>
              <a:latin typeface="Work Sans" pitchFamily="2" charset="77"/>
            </a:endParaRPr>
          </a:p>
        </p:txBody>
      </p:sp>
      <p:sp>
        <p:nvSpPr>
          <p:cNvPr id="6" name="Rectangle 3">
            <a:extLst>
              <a:ext uri="{FF2B5EF4-FFF2-40B4-BE49-F238E27FC236}">
                <a16:creationId xmlns:a16="http://schemas.microsoft.com/office/drawing/2014/main" id="{9FB27F77-C4AC-42EB-BF5C-A0D917C7BE7A}"/>
              </a:ext>
            </a:extLst>
          </p:cNvPr>
          <p:cNvSpPr txBox="1">
            <a:spLocks noChangeArrowheads="1"/>
          </p:cNvSpPr>
          <p:nvPr/>
        </p:nvSpPr>
        <p:spPr bwMode="auto">
          <a:xfrm>
            <a:off x="551384" y="2841746"/>
            <a:ext cx="2232248" cy="1221482"/>
          </a:xfrm>
          <a:prstGeom prst="rect">
            <a:avLst/>
          </a:prstGeom>
          <a:noFill/>
          <a:ln w="9525">
            <a:noFill/>
            <a:miter lim="800000"/>
            <a:headEnd/>
            <a:tailEnd/>
          </a:ln>
        </p:spPr>
        <p:txBody>
          <a:bodyPr lIns="0" tIns="0" rIns="0" bIns="0"/>
          <a:lstStyle/>
          <a:p>
            <a:pPr>
              <a:defRPr/>
            </a:pPr>
            <a:r>
              <a:rPr lang="es-ES" sz="2400" b="1" dirty="0">
                <a:solidFill>
                  <a:srgbClr val="00A0DB"/>
                </a:solidFill>
              </a:rPr>
              <a:t>PRINCIPALES NOVEDADES DE LA DECLARACIÓN DE IRPF</a:t>
            </a:r>
            <a:endParaRPr lang="es-ES_tradnl" altLang="en-GB" sz="2400" b="1" dirty="0">
              <a:solidFill>
                <a:srgbClr val="00A0DB"/>
              </a:solidFill>
              <a:latin typeface="Bitter" panose="02000000000000000000" pitchFamily="2" charset="77"/>
            </a:endParaRPr>
          </a:p>
        </p:txBody>
      </p:sp>
    </p:spTree>
    <p:extLst>
      <p:ext uri="{BB962C8B-B14F-4D97-AF65-F5344CB8AC3E}">
        <p14:creationId xmlns:p14="http://schemas.microsoft.com/office/powerpoint/2010/main" val="1292349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7">
            <a:extLst>
              <a:ext uri="{FF2B5EF4-FFF2-40B4-BE49-F238E27FC236}">
                <a16:creationId xmlns:a16="http://schemas.microsoft.com/office/drawing/2014/main" id="{257773C2-F4CC-42AD-B9D5-AC97642BFCBB}"/>
              </a:ext>
            </a:extLst>
          </p:cNvPr>
          <p:cNvSpPr>
            <a:spLocks noChangeArrowheads="1"/>
          </p:cNvSpPr>
          <p:nvPr/>
        </p:nvSpPr>
        <p:spPr bwMode="auto">
          <a:xfrm>
            <a:off x="3143672" y="980728"/>
            <a:ext cx="8064896" cy="6149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marL="285750" indent="-285750" algn="just" eaLnBrk="0" hangingPunct="0">
              <a:spcBef>
                <a:spcPct val="20000"/>
              </a:spcBef>
              <a:buFont typeface="Wingdings" panose="05000000000000000000" pitchFamily="2" charset="2"/>
              <a:buChar char="§"/>
            </a:pPr>
            <a:r>
              <a:rPr lang="es-ES" sz="1200" dirty="0">
                <a:solidFill>
                  <a:srgbClr val="00A0DB"/>
                </a:solidFill>
                <a:latin typeface="Work Sans" panose="00000500000000000000" pitchFamily="2" charset="0"/>
              </a:rPr>
              <a:t>En 2020 ya no es posible aplicar este régimen transitorio de reducción a las </a:t>
            </a:r>
            <a:r>
              <a:rPr lang="es-ES" sz="1200" b="1" dirty="0">
                <a:solidFill>
                  <a:srgbClr val="00A0DB"/>
                </a:solidFill>
                <a:latin typeface="Work Sans" panose="00000500000000000000" pitchFamily="2" charset="0"/>
              </a:rPr>
              <a:t>prestaciones</a:t>
            </a:r>
            <a:r>
              <a:rPr lang="es-ES" sz="1200" dirty="0">
                <a:solidFill>
                  <a:srgbClr val="00A0DB"/>
                </a:solidFill>
                <a:latin typeface="Work Sans" panose="00000500000000000000" pitchFamily="2" charset="0"/>
              </a:rPr>
              <a:t> percibidas en forma de capital derivadas planes de pensiones, mutualidades de previsión social y planes de previsión asegurados por contingencias acaecidas en los ejercicios 2011 o anteriores.</a:t>
            </a:r>
          </a:p>
          <a:p>
            <a:pPr marL="285750" indent="-285750" algn="just" eaLnBrk="0" hangingPunct="0">
              <a:spcBef>
                <a:spcPct val="20000"/>
              </a:spcBef>
              <a:buFont typeface="Wingdings" panose="05000000000000000000" pitchFamily="2" charset="2"/>
              <a:buChar char="§"/>
            </a:pPr>
            <a:endParaRPr lang="es-ES" sz="1200" dirty="0">
              <a:solidFill>
                <a:srgbClr val="00A0DB"/>
              </a:solidFill>
              <a:latin typeface="Work Sans" panose="00000500000000000000" pitchFamily="2" charset="0"/>
            </a:endParaRPr>
          </a:p>
          <a:p>
            <a:pPr marL="285750" indent="-285750" algn="just" eaLnBrk="0" hangingPunct="0">
              <a:spcBef>
                <a:spcPct val="20000"/>
              </a:spcBef>
              <a:buFont typeface="Wingdings" panose="05000000000000000000" pitchFamily="2" charset="2"/>
              <a:buChar char="§"/>
            </a:pPr>
            <a:r>
              <a:rPr lang="es-ES" sz="1200" dirty="0">
                <a:solidFill>
                  <a:srgbClr val="00A0DB"/>
                </a:solidFill>
                <a:latin typeface="Work Sans" panose="00000500000000000000" pitchFamily="2" charset="0"/>
              </a:rPr>
              <a:t>Los contribuyentes que realicen actividades económicas y estén obligados a llevar </a:t>
            </a:r>
            <a:r>
              <a:rPr lang="es-ES" sz="1200" b="1" dirty="0">
                <a:solidFill>
                  <a:srgbClr val="00A0DB"/>
                </a:solidFill>
                <a:latin typeface="Work Sans" panose="00000500000000000000" pitchFamily="2" charset="0"/>
              </a:rPr>
              <a:t>libros registro</a:t>
            </a:r>
            <a:r>
              <a:rPr lang="es-ES" sz="1200" dirty="0">
                <a:solidFill>
                  <a:srgbClr val="00A0DB"/>
                </a:solidFill>
                <a:latin typeface="Work Sans" panose="00000500000000000000" pitchFamily="2" charset="0"/>
              </a:rPr>
              <a:t>, podrán trasladar el contenido del Libro registro de ventas e ingresos y del Libro registro de compras y gastos a su declaración.</a:t>
            </a:r>
          </a:p>
          <a:p>
            <a:pPr algn="just" eaLnBrk="0" hangingPunct="0">
              <a:spcBef>
                <a:spcPct val="20000"/>
              </a:spcBef>
            </a:pPr>
            <a:endParaRPr lang="es-ES" sz="1200" dirty="0">
              <a:solidFill>
                <a:srgbClr val="00A0DB"/>
              </a:solidFill>
              <a:latin typeface="Work Sans" panose="00000500000000000000" pitchFamily="2" charset="0"/>
            </a:endParaRPr>
          </a:p>
          <a:p>
            <a:pPr marL="285750" indent="-285750" algn="just" eaLnBrk="0" hangingPunct="0">
              <a:spcBef>
                <a:spcPct val="20000"/>
              </a:spcBef>
              <a:buFont typeface="Wingdings" panose="05000000000000000000" pitchFamily="2" charset="2"/>
              <a:buChar char="§"/>
            </a:pPr>
            <a:r>
              <a:rPr lang="es-ES" sz="1200" dirty="0">
                <a:solidFill>
                  <a:srgbClr val="00A0DB"/>
                </a:solidFill>
                <a:latin typeface="Work Sans" panose="00000500000000000000" pitchFamily="2" charset="0"/>
              </a:rPr>
              <a:t>Los contribuyentes que tengan la consideración de empresa de reducida dimensión (ERD), podrán deducir, en los ejercicios 2020 y 2021, las pérdidas por deterioro derivadas de </a:t>
            </a:r>
            <a:r>
              <a:rPr lang="es-ES" sz="1200" b="1" dirty="0">
                <a:solidFill>
                  <a:srgbClr val="00A0DB"/>
                </a:solidFill>
                <a:latin typeface="Work Sans" panose="00000500000000000000" pitchFamily="2" charset="0"/>
              </a:rPr>
              <a:t>insolvencias</a:t>
            </a:r>
            <a:r>
              <a:rPr lang="es-ES" sz="1200" dirty="0">
                <a:solidFill>
                  <a:srgbClr val="00A0DB"/>
                </a:solidFill>
                <a:latin typeface="Work Sans" panose="00000500000000000000" pitchFamily="2" charset="0"/>
              </a:rPr>
              <a:t> de deudores cuando en el momento del devengo del impuesto, el plazo que haya transcurrido desde el vencimiento de la obligación sea de 3 meses.</a:t>
            </a:r>
          </a:p>
          <a:p>
            <a:pPr algn="just" eaLnBrk="0" hangingPunct="0">
              <a:spcBef>
                <a:spcPct val="20000"/>
              </a:spcBef>
            </a:pPr>
            <a:endParaRPr lang="es-ES" sz="1200" dirty="0">
              <a:solidFill>
                <a:srgbClr val="00A0DB"/>
              </a:solidFill>
              <a:latin typeface="Work Sans" panose="00000500000000000000" pitchFamily="2" charset="0"/>
            </a:endParaRPr>
          </a:p>
          <a:p>
            <a:pPr marL="285750" indent="-285750" algn="just" eaLnBrk="0" hangingPunct="0">
              <a:spcBef>
                <a:spcPct val="20000"/>
              </a:spcBef>
              <a:buFont typeface="Wingdings" panose="05000000000000000000" pitchFamily="2" charset="2"/>
              <a:buChar char="§"/>
            </a:pPr>
            <a:r>
              <a:rPr lang="es-ES" sz="1200" dirty="0">
                <a:solidFill>
                  <a:srgbClr val="00A0DB"/>
                </a:solidFill>
                <a:latin typeface="Work Sans" panose="00000500000000000000" pitchFamily="2" charset="0"/>
              </a:rPr>
              <a:t>Desde el 1 de enero de 2020 las ayudas públicas para la primera instalación de </a:t>
            </a:r>
            <a:r>
              <a:rPr lang="es-ES" sz="1200" b="1" dirty="0">
                <a:solidFill>
                  <a:srgbClr val="00A0DB"/>
                </a:solidFill>
                <a:latin typeface="Work Sans" panose="00000500000000000000" pitchFamily="2" charset="0"/>
              </a:rPr>
              <a:t>jóvenes agricultores</a:t>
            </a:r>
            <a:r>
              <a:rPr lang="es-ES" sz="1200" dirty="0">
                <a:solidFill>
                  <a:srgbClr val="00A0DB"/>
                </a:solidFill>
                <a:latin typeface="Work Sans" panose="00000500000000000000" pitchFamily="2" charset="0"/>
              </a:rPr>
              <a:t> previstas en el Marco Nacional de Desarrollo Rural de España podrán imputarse por cuartas partes, en el período impositivo en el que se obtengan y en los tres siguientes.</a:t>
            </a:r>
          </a:p>
          <a:p>
            <a:pPr marL="285750" indent="-285750" algn="just" eaLnBrk="0" hangingPunct="0">
              <a:spcBef>
                <a:spcPct val="20000"/>
              </a:spcBef>
              <a:buFont typeface="Wingdings" panose="05000000000000000000" pitchFamily="2" charset="2"/>
              <a:buChar char="§"/>
            </a:pPr>
            <a:endParaRPr lang="es-ES" sz="1200" dirty="0">
              <a:solidFill>
                <a:srgbClr val="00A0DB"/>
              </a:solidFill>
              <a:latin typeface="Work Sans" panose="00000500000000000000" pitchFamily="2" charset="0"/>
            </a:endParaRPr>
          </a:p>
          <a:p>
            <a:pPr marL="285750" indent="-285750" algn="just" eaLnBrk="0" hangingPunct="0">
              <a:spcBef>
                <a:spcPct val="20000"/>
              </a:spcBef>
              <a:buFont typeface="Wingdings" panose="05000000000000000000" pitchFamily="2" charset="2"/>
              <a:buChar char="§"/>
            </a:pPr>
            <a:r>
              <a:rPr lang="es-ES" sz="1200" dirty="0">
                <a:solidFill>
                  <a:srgbClr val="00A0DB"/>
                </a:solidFill>
                <a:latin typeface="Work Sans" panose="00000500000000000000" pitchFamily="2" charset="0"/>
              </a:rPr>
              <a:t>Se producen modificaciones ampliando porcentajes de deducción para la deducción por inversiones en </a:t>
            </a:r>
            <a:r>
              <a:rPr lang="es-ES" sz="1200" b="1" dirty="0">
                <a:solidFill>
                  <a:srgbClr val="00A0DB"/>
                </a:solidFill>
                <a:latin typeface="Work Sans" panose="00000500000000000000" pitchFamily="2" charset="0"/>
              </a:rPr>
              <a:t>producciones cinematográficas </a:t>
            </a:r>
            <a:r>
              <a:rPr lang="es-ES" sz="1200" dirty="0">
                <a:solidFill>
                  <a:srgbClr val="00A0DB"/>
                </a:solidFill>
                <a:latin typeface="Work Sans" panose="00000500000000000000" pitchFamily="2" charset="0"/>
              </a:rPr>
              <a:t>españolas y la deducción por inversiones en producciones extranjeras de largometrajes cinematográficos o de obras audiovisuales.</a:t>
            </a:r>
          </a:p>
          <a:p>
            <a:pPr marL="285750" indent="-285750" algn="just" eaLnBrk="0" hangingPunct="0">
              <a:spcBef>
                <a:spcPct val="20000"/>
              </a:spcBef>
              <a:buFont typeface="Wingdings" panose="05000000000000000000" pitchFamily="2" charset="2"/>
              <a:buChar char="§"/>
            </a:pPr>
            <a:endParaRPr lang="es-ES" sz="1200" dirty="0">
              <a:solidFill>
                <a:srgbClr val="00A0DB"/>
              </a:solidFill>
              <a:latin typeface="Work Sans" panose="00000500000000000000" pitchFamily="2" charset="0"/>
            </a:endParaRPr>
          </a:p>
          <a:p>
            <a:pPr marL="285750" indent="-285750" algn="just" eaLnBrk="0" hangingPunct="0">
              <a:spcBef>
                <a:spcPct val="20000"/>
              </a:spcBef>
              <a:buFont typeface="Wingdings" panose="05000000000000000000" pitchFamily="2" charset="2"/>
              <a:buChar char="§"/>
            </a:pPr>
            <a:r>
              <a:rPr lang="es-ES" sz="1200" dirty="0">
                <a:solidFill>
                  <a:srgbClr val="00A0DB"/>
                </a:solidFill>
                <a:latin typeface="Work Sans" panose="00000500000000000000" pitchFamily="2" charset="0"/>
              </a:rPr>
              <a:t>Con efectos de 1 de enero de 2020 se elevan en 5 puntos porcentuales los porcentajes de deducción por </a:t>
            </a:r>
            <a:r>
              <a:rPr lang="es-ES" sz="1200" b="1" dirty="0">
                <a:solidFill>
                  <a:srgbClr val="00A0DB"/>
                </a:solidFill>
                <a:latin typeface="Work Sans" panose="00000500000000000000" pitchFamily="2" charset="0"/>
              </a:rPr>
              <a:t>donativos</a:t>
            </a:r>
            <a:r>
              <a:rPr lang="es-ES" sz="1200" dirty="0">
                <a:solidFill>
                  <a:srgbClr val="00A0DB"/>
                </a:solidFill>
                <a:latin typeface="Work Sans" panose="00000500000000000000" pitchFamily="2" charset="0"/>
              </a:rPr>
              <a:t>.</a:t>
            </a:r>
          </a:p>
          <a:p>
            <a:pPr marL="285750" indent="-285750" algn="just" eaLnBrk="0" hangingPunct="0">
              <a:spcBef>
                <a:spcPct val="20000"/>
              </a:spcBef>
              <a:buFont typeface="Wingdings" panose="05000000000000000000" pitchFamily="2" charset="2"/>
              <a:buChar char="§"/>
            </a:pPr>
            <a:endParaRPr lang="es-ES" sz="1200" dirty="0">
              <a:solidFill>
                <a:srgbClr val="00A0DB"/>
              </a:solidFill>
              <a:latin typeface="Work Sans" panose="00000500000000000000" pitchFamily="2" charset="0"/>
            </a:endParaRPr>
          </a:p>
          <a:p>
            <a:pPr marL="285750" indent="-285750" algn="just" eaLnBrk="0" hangingPunct="0">
              <a:spcBef>
                <a:spcPct val="20000"/>
              </a:spcBef>
              <a:buFont typeface="Wingdings" panose="05000000000000000000" pitchFamily="2" charset="2"/>
              <a:buChar char="§"/>
            </a:pPr>
            <a:r>
              <a:rPr lang="es-ES" sz="1200" dirty="0">
                <a:solidFill>
                  <a:srgbClr val="00A0DB"/>
                </a:solidFill>
                <a:latin typeface="Work Sans" panose="00000500000000000000" pitchFamily="2" charset="0"/>
              </a:rPr>
              <a:t>En relación con los Rendimientos del Capital Inmobiliario, se incorpora en Renta Web el cálculo de la </a:t>
            </a:r>
            <a:r>
              <a:rPr lang="es-ES" sz="1200" b="1" dirty="0">
                <a:solidFill>
                  <a:srgbClr val="00A0DB"/>
                </a:solidFill>
                <a:latin typeface="Work Sans" panose="00000500000000000000" pitchFamily="2" charset="0"/>
              </a:rPr>
              <a:t>amortización del inmueble</a:t>
            </a:r>
            <a:r>
              <a:rPr lang="es-ES" sz="1200" dirty="0">
                <a:solidFill>
                  <a:srgbClr val="00A0DB"/>
                </a:solidFill>
                <a:latin typeface="Work Sans" panose="00000500000000000000" pitchFamily="2" charset="0"/>
              </a:rPr>
              <a:t>, mostrando la información cumplimentada en la declaración del ejercicio anterior y, se permite la incorporación de hasta tres </a:t>
            </a:r>
            <a:r>
              <a:rPr lang="es-ES" sz="1200" dirty="0" err="1">
                <a:solidFill>
                  <a:srgbClr val="00A0DB"/>
                </a:solidFill>
                <a:latin typeface="Work Sans" panose="00000500000000000000" pitchFamily="2" charset="0"/>
              </a:rPr>
              <a:t>NIFs</a:t>
            </a:r>
            <a:r>
              <a:rPr lang="es-ES" sz="1200" dirty="0">
                <a:solidFill>
                  <a:srgbClr val="00A0DB"/>
                </a:solidFill>
                <a:latin typeface="Work Sans" panose="00000500000000000000" pitchFamily="2" charset="0"/>
              </a:rPr>
              <a:t> de </a:t>
            </a:r>
            <a:r>
              <a:rPr lang="es-ES" sz="1200" b="1" dirty="0">
                <a:solidFill>
                  <a:srgbClr val="00A0DB"/>
                </a:solidFill>
                <a:latin typeface="Work Sans" panose="00000500000000000000" pitchFamily="2" charset="0"/>
              </a:rPr>
              <a:t>arrendatarios</a:t>
            </a:r>
            <a:r>
              <a:rPr lang="es-ES" sz="1200" dirty="0">
                <a:solidFill>
                  <a:srgbClr val="00A0DB"/>
                </a:solidFill>
                <a:latin typeface="Work Sans" panose="00000500000000000000" pitchFamily="2" charset="0"/>
              </a:rPr>
              <a:t> por cada contrato de alquiler y hasta tres </a:t>
            </a:r>
            <a:r>
              <a:rPr lang="es-ES" sz="1200" b="1" dirty="0">
                <a:solidFill>
                  <a:srgbClr val="00A0DB"/>
                </a:solidFill>
                <a:latin typeface="Work Sans" panose="00000500000000000000" pitchFamily="2" charset="0"/>
              </a:rPr>
              <a:t>contratos</a:t>
            </a:r>
            <a:r>
              <a:rPr lang="es-ES" sz="1200" dirty="0">
                <a:solidFill>
                  <a:srgbClr val="00A0DB"/>
                </a:solidFill>
                <a:latin typeface="Work Sans" panose="00000500000000000000" pitchFamily="2" charset="0"/>
              </a:rPr>
              <a:t> por inmueble arrendado.</a:t>
            </a:r>
          </a:p>
          <a:p>
            <a:pPr marL="285750" indent="-285750" algn="just" eaLnBrk="0" hangingPunct="0">
              <a:spcBef>
                <a:spcPct val="20000"/>
              </a:spcBef>
              <a:buFont typeface="Wingdings" panose="05000000000000000000" pitchFamily="2" charset="2"/>
              <a:buChar char="§"/>
            </a:pPr>
            <a:endParaRPr lang="es-ES" sz="1200" dirty="0">
              <a:solidFill>
                <a:srgbClr val="00A0DB"/>
              </a:solidFill>
              <a:latin typeface="Work Sans" panose="00000500000000000000" pitchFamily="2" charset="0"/>
            </a:endParaRPr>
          </a:p>
          <a:p>
            <a:pPr marL="285750" indent="-285750" algn="just" eaLnBrk="0" hangingPunct="0">
              <a:spcBef>
                <a:spcPct val="20000"/>
              </a:spcBef>
              <a:buFont typeface="Wingdings" panose="05000000000000000000" pitchFamily="2" charset="2"/>
              <a:buChar char="§"/>
            </a:pPr>
            <a:endParaRPr lang="es-ES" sz="1200" dirty="0">
              <a:solidFill>
                <a:srgbClr val="00A0DB"/>
              </a:solidFill>
              <a:latin typeface="Work Sans" panose="00000500000000000000" pitchFamily="2" charset="0"/>
            </a:endParaRPr>
          </a:p>
        </p:txBody>
      </p:sp>
      <p:sp>
        <p:nvSpPr>
          <p:cNvPr id="4" name="Rectangle 3">
            <a:extLst>
              <a:ext uri="{FF2B5EF4-FFF2-40B4-BE49-F238E27FC236}">
                <a16:creationId xmlns:a16="http://schemas.microsoft.com/office/drawing/2014/main" id="{9CD92478-BD32-443F-9BC2-857F132DF76C}"/>
              </a:ext>
            </a:extLst>
          </p:cNvPr>
          <p:cNvSpPr txBox="1">
            <a:spLocks noChangeArrowheads="1"/>
          </p:cNvSpPr>
          <p:nvPr/>
        </p:nvSpPr>
        <p:spPr bwMode="auto">
          <a:xfrm>
            <a:off x="551384" y="2841746"/>
            <a:ext cx="2232248" cy="1221482"/>
          </a:xfrm>
          <a:prstGeom prst="rect">
            <a:avLst/>
          </a:prstGeom>
          <a:noFill/>
          <a:ln w="9525">
            <a:noFill/>
            <a:miter lim="800000"/>
            <a:headEnd/>
            <a:tailEnd/>
          </a:ln>
        </p:spPr>
        <p:txBody>
          <a:bodyPr lIns="0" tIns="0" rIns="0" bIns="0"/>
          <a:lstStyle/>
          <a:p>
            <a:pPr>
              <a:defRPr/>
            </a:pPr>
            <a:r>
              <a:rPr lang="es-ES" sz="2400" b="1" dirty="0">
                <a:solidFill>
                  <a:srgbClr val="00A0DB"/>
                </a:solidFill>
              </a:rPr>
              <a:t>PRINCIPALES NOVEDADES DE LA DECLARACIÓN DE IRPF</a:t>
            </a:r>
            <a:endParaRPr lang="es-ES_tradnl" altLang="en-GB" sz="2400" b="1" dirty="0">
              <a:solidFill>
                <a:srgbClr val="00A0DB"/>
              </a:solidFill>
              <a:latin typeface="Bitter" panose="02000000000000000000" pitchFamily="2" charset="77"/>
            </a:endParaRPr>
          </a:p>
        </p:txBody>
      </p:sp>
    </p:spTree>
    <p:extLst>
      <p:ext uri="{BB962C8B-B14F-4D97-AF65-F5344CB8AC3E}">
        <p14:creationId xmlns:p14="http://schemas.microsoft.com/office/powerpoint/2010/main" val="39746521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133118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o" ma:contentTypeID="0x01010044771556F371784385695AD3926B9B6B" ma:contentTypeVersion="9" ma:contentTypeDescription="Crear nuevo documento." ma:contentTypeScope="" ma:versionID="4e4240e90cc1c3cb45a9ea59dd1ee484">
  <xsd:schema xmlns:xsd="http://www.w3.org/2001/XMLSchema" xmlns:xs="http://www.w3.org/2001/XMLSchema" xmlns:p="http://schemas.microsoft.com/office/2006/metadata/properties" xmlns:ns2="c7baccc9-1492-4add-8999-098466d2b2fe" targetNamespace="http://schemas.microsoft.com/office/2006/metadata/properties" ma:root="true" ma:fieldsID="826a73fd1d284a2338df1720e8d98d62" ns2:_="">
    <xsd:import namespace="c7baccc9-1492-4add-8999-098466d2b2f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baccc9-1492-4add-8999-098466d2b2f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4A53B82-5339-49E4-A66A-DEAA06462623}">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DDAF43D9-A8FF-42C1-AF7B-7399C90DC7C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7baccc9-1492-4add-8999-098466d2b2f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036B5BE-C89E-47F7-8E83-A5FDAC03CA9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8898</TotalTime>
  <Words>1657</Words>
  <Application>Microsoft Office PowerPoint</Application>
  <PresentationFormat>Panorámica</PresentationFormat>
  <Paragraphs>79</Paragraphs>
  <Slides>8</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8</vt:i4>
      </vt:variant>
    </vt:vector>
  </HeadingPairs>
  <TitlesOfParts>
    <vt:vector size="17" baseType="lpstr">
      <vt:lpstr>Arial</vt:lpstr>
      <vt:lpstr>Bitter</vt:lpstr>
      <vt:lpstr>Calibri</vt:lpstr>
      <vt:lpstr>Courier New</vt:lpstr>
      <vt:lpstr>Wingdings</vt:lpstr>
      <vt:lpstr>Work Sans</vt:lpstr>
      <vt:lpstr>Work Sans Light</vt:lpstr>
      <vt:lpstr>Work Sans SemiBold</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Admin</dc:creator>
  <cp:lastModifiedBy>Ignacio Oroquieta</cp:lastModifiedBy>
  <cp:revision>825</cp:revision>
  <cp:lastPrinted>2019-05-30T15:11:43Z</cp:lastPrinted>
  <dcterms:created xsi:type="dcterms:W3CDTF">2012-03-06T10:16:08Z</dcterms:created>
  <dcterms:modified xsi:type="dcterms:W3CDTF">2021-04-07T15:54:24Z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0x01010044771556F371784385695AD3926B9B6B</vt:lpwstr>
  </property>
</Properties>
</file>